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77" r:id="rId3"/>
    <p:sldId id="314" r:id="rId4"/>
    <p:sldId id="327" r:id="rId5"/>
    <p:sldId id="280" r:id="rId6"/>
    <p:sldId id="315" r:id="rId7"/>
    <p:sldId id="282" r:id="rId8"/>
    <p:sldId id="304" r:id="rId9"/>
    <p:sldId id="297" r:id="rId10"/>
    <p:sldId id="294" r:id="rId11"/>
    <p:sldId id="318" r:id="rId12"/>
    <p:sldId id="259" r:id="rId13"/>
    <p:sldId id="316" r:id="rId14"/>
    <p:sldId id="289" r:id="rId15"/>
    <p:sldId id="306" r:id="rId16"/>
    <p:sldId id="309" r:id="rId17"/>
    <p:sldId id="319" r:id="rId18"/>
    <p:sldId id="320" r:id="rId19"/>
    <p:sldId id="265" r:id="rId20"/>
    <p:sldId id="296" r:id="rId21"/>
    <p:sldId id="266" r:id="rId22"/>
    <p:sldId id="273" r:id="rId23"/>
    <p:sldId id="274" r:id="rId24"/>
    <p:sldId id="310" r:id="rId25"/>
    <p:sldId id="325" r:id="rId26"/>
    <p:sldId id="324" r:id="rId27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7EDF68-E394-0D3A-7C0D-6AE33985964B}" name="Alexandra Dixon" initials="AD" userId="S::Alexandra.Dixon@albertainnovates.ca::77c97732-5832-4ae5-9bbb-ab9e04ca7516" providerId="AD"/>
  <p188:author id="{44F95F88-3747-BBF6-628A-483B722C16F1}" name="Barbara Brown" initials="" userId="S::barbara@writeanddesign.ca::0193d761-0f0e-4490-8f5f-efcc3954c31f" providerId="AD"/>
  <p188:author id="{539DF5BA-1590-E6D9-4DF5-B1DA962CFD0C}" name="Alexandra Dixon" initials="AD" userId="S::alexandra.dixon@albertainnovates.ca::77c97732-5832-4ae5-9bbb-ab9e04ca7516" providerId="AD"/>
  <p188:author id="{AF6F2BBE-4222-21BC-51CF-45CF16B1C69E}" name="Barbara Brown" initials="BB" userId="S::barbara_writeanddesign.ca#ext#@abinnovates.onmicrosoft.com::cadd0881-cf9b-44ff-976c-ae4b003786c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BF54"/>
    <a:srgbClr val="283A5B"/>
    <a:srgbClr val="5E86BB"/>
    <a:srgbClr val="005471"/>
    <a:srgbClr val="FFFFFF"/>
    <a:srgbClr val="EBF3DF"/>
    <a:srgbClr val="187F69"/>
    <a:srgbClr val="202F5D"/>
    <a:srgbClr val="072F39"/>
    <a:srgbClr val="0737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139D66-32C4-4F5A-AE2A-E1B882228CA3}" v="1" dt="2025-06-13T19:01:17.270"/>
    <p1510:client id="{82F62741-ABDF-BB00-A049-10E44BEE72AA}" v="33" dt="2025-06-13T01:15:59.568"/>
    <p1510:client id="{F58E8FCB-211A-0C4C-A5E5-E0B814F63A8E}" v="23" dt="2025-06-12T23:39:59.1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31"/>
    <p:restoredTop sz="94694"/>
  </p:normalViewPr>
  <p:slideViewPr>
    <p:cSldViewPr snapToGrid="0">
      <p:cViewPr varScale="1">
        <p:scale>
          <a:sx n="59" d="100"/>
          <a:sy n="59" d="100"/>
        </p:scale>
        <p:origin x="68" y="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Mercer" userId="aabac44b-c6aa-40b9-b6c6-e20fc15c6ebe" providerId="ADAL" clId="{41139D66-32C4-4F5A-AE2A-E1B882228CA3}"/>
    <pc:docChg chg="modSld">
      <pc:chgData name="Ryan Mercer" userId="aabac44b-c6aa-40b9-b6c6-e20fc15c6ebe" providerId="ADAL" clId="{41139D66-32C4-4F5A-AE2A-E1B882228CA3}" dt="2025-06-13T19:01:47.210" v="14" actId="20577"/>
      <pc:docMkLst>
        <pc:docMk/>
      </pc:docMkLst>
      <pc:sldChg chg="modSp mod">
        <pc:chgData name="Ryan Mercer" userId="aabac44b-c6aa-40b9-b6c6-e20fc15c6ebe" providerId="ADAL" clId="{41139D66-32C4-4F5A-AE2A-E1B882228CA3}" dt="2025-06-13T19:01:47.210" v="14" actId="20577"/>
        <pc:sldMkLst>
          <pc:docMk/>
          <pc:sldMk cId="483876256" sldId="280"/>
        </pc:sldMkLst>
        <pc:spChg chg="mod">
          <ac:chgData name="Ryan Mercer" userId="aabac44b-c6aa-40b9-b6c6-e20fc15c6ebe" providerId="ADAL" clId="{41139D66-32C4-4F5A-AE2A-E1B882228CA3}" dt="2025-06-13T19:01:47.210" v="14" actId="20577"/>
          <ac:spMkLst>
            <pc:docMk/>
            <pc:sldMk cId="483876256" sldId="280"/>
            <ac:spMk id="2" creationId="{660527A3-20CC-42C3-96B5-ABBF1E945583}"/>
          </ac:spMkLst>
        </pc:spChg>
      </pc:sldChg>
      <pc:sldChg chg="modAnim">
        <pc:chgData name="Ryan Mercer" userId="aabac44b-c6aa-40b9-b6c6-e20fc15c6ebe" providerId="ADAL" clId="{41139D66-32C4-4F5A-AE2A-E1B882228CA3}" dt="2025-06-13T19:01:17.270" v="0"/>
        <pc:sldMkLst>
          <pc:docMk/>
          <pc:sldMk cId="2655699111" sldId="31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11652628864955"/>
          <c:y val="6.0780575740414296E-2"/>
          <c:w val="0.62421688301092504"/>
          <c:h val="0.9363251111290897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283A5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BD5-354C-A581-937B52E9506D}"/>
              </c:ext>
            </c:extLst>
          </c:dPt>
          <c:dPt>
            <c:idx val="1"/>
            <c:bubble3D val="0"/>
            <c:spPr>
              <a:solidFill>
                <a:srgbClr val="96BF5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BD5-354C-A581-937B52E9506D}"/>
              </c:ext>
            </c:extLst>
          </c:dPt>
          <c:dPt>
            <c:idx val="2"/>
            <c:bubble3D val="0"/>
            <c:spPr>
              <a:solidFill>
                <a:srgbClr val="5E86B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BD5-354C-A581-937B52E9506D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5-354C-A581-937B52E950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193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CA"/>
              <a:t>Image source: https://as1.ftcdn.net/jpg/01/66/48/06/1000_F_166480609_JY2T2E25l7k7HoyT7PvS65iILCqfydE7.jpg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747BC-F69B-C6B9-EB42-2817214B8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B56AF8-B1B3-A1A3-646C-30915A2FD0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A0365E-BDDE-4AF2-8EFE-68FC3BBD1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8CA42-55F4-45B9-4EF3-45E60E902B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844752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1F28D-D53F-9DEC-6DC3-2C62A1718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7B7733-6E57-7462-12EE-8D453F5654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5407C7-2557-5EDD-49D4-DB4EFC7333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49185-22F9-B41A-973B-02570D0725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4167125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E6866-D6CC-B018-A499-ACC7290B1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95604A-E38D-926F-D4F4-9E704AF3E3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A0580F-BF37-716C-A5F5-EED21CEC68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2FA28-1016-CA6A-B745-E92C2F4529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322535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9450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68588-0411-C401-7912-243EBD895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370887-1510-B974-FD7D-EA58251AA9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F04997-569F-5582-DCA0-9A7A78DC59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97E0D-3CF8-4EC2-1AF8-13F36A5FB8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741483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D12E0-E4C8-B8AD-8CA3-37ECC7755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7902AC-A1FE-14E9-5109-2474B22830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F96BC5-7AA8-1730-A270-A748C08D39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Image source: https://as1.ftcdn.net/jpg/01/66/48/06/1000_F_166480609_JY2T2E25l7k7HoyT7PvS65iILCqfydE7.jpg</a:t>
            </a:r>
          </a:p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AC926-8C0D-0E60-3AED-894B57ACC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839782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FDFFB-582B-60B2-7D2A-02C05E7D3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3B1E78-D41E-2FFE-FD54-D42B3AEFFD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427739-BE9A-BB0F-6D5D-FA75D5178D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C63F14-A41A-A722-F517-C0EA8C613C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381213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1FC4B-5FBC-6B27-48B9-11854D5E7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9A4CF6-07FE-E319-8B87-E92C8C6654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103F8-AE6F-286B-F440-EA818E2E8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908B0-7834-7510-959D-E09C992915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735625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1633A-0437-A6E9-B602-B34C94E76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F81B13-E4E1-BB72-0FB5-A9791EC7B6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EF3DE1-CF24-EADA-1F49-9518B5F5F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467EB-8EF2-C709-7921-C7A2AB981E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940575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E250D-FF49-D687-D322-49AFD97AC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471ED2-C8FA-2D84-C722-5368DE0936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E5E5A5-6376-EA1B-695D-00317C9C49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27E0C-E7B9-794A-0AB3-50A700A7D4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464918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9661A-442F-78CE-BCA6-6753BC151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301A9D-373D-91CC-05BA-FA07914A9B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840170-200C-96F7-22AE-A04D9A0837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183D8-113F-840A-B3F9-C12EC36F7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245214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7B1B5-4387-E51F-7044-6CC424B9A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515CBC-B34A-A1C0-7B0D-D43317E2AE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D506A9-44DF-7002-31A0-497A42DFFD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90482-5A51-B525-9669-A28F189DB6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365476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460F7-E1E4-74B5-C30B-71ED376F7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FF4BB4-EF1A-F8DE-6E03-E51B89D7D0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294D5-0D5E-BF07-8D5D-BBE8108DA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83902-6306-B008-6579-2F29CD106C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150670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5E567-FAC5-E625-B56E-3449DA467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F0B1A2-F39E-C410-34CC-8A74226A98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D0965-A2D2-5710-343E-7C8CF49AF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2DFDB-ED1E-B0AA-4973-8387C10FEA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4069627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63FE3F-76D1-EBB1-AD2B-38A561B56A8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26860"/>
            <a:ext cx="1508125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CA" sz="11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Classification: Protected A</a:t>
            </a:r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microsoft.com/office/2007/relationships/hdphoto" Target="../media/hdphoto7.wdp"/><Relationship Id="rId9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microsoft.com/office/2007/relationships/hdphoto" Target="../media/hdphoto8.wdp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11" Type="http://schemas.openxmlformats.org/officeDocument/2006/relationships/image" Target="../media/image72.sv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Relationship Id="rId14" Type="http://schemas.openxmlformats.org/officeDocument/2006/relationships/image" Target="../media/image7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hyperlink" Target="https://clinicaltrialsab.ca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clinicaltrialsab.ca" TargetMode="External"/><Relationship Id="rId5" Type="http://schemas.openxmlformats.org/officeDocument/2006/relationships/image" Target="../media/image88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microsoft.com/office/2007/relationships/hdphoto" Target="../media/hdphoto4.wdp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microsoft.com/office/2007/relationships/hdphoto" Target="../media/hdphoto5.wdp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flowers and trees&#10;&#10;AI-generated content may be incorrect.">
            <a:extLst>
              <a:ext uri="{FF2B5EF4-FFF2-40B4-BE49-F238E27FC236}">
                <a16:creationId xmlns:a16="http://schemas.microsoft.com/office/drawing/2014/main" id="{201F8E08-8179-23FA-F622-AC391EEFE7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88825" cy="6856214"/>
          </a:xfrm>
          <a:prstGeom prst="rect">
            <a:avLst/>
          </a:prstGeom>
        </p:spPr>
      </p:pic>
      <p:pic>
        <p:nvPicPr>
          <p:cNvPr id="7" name="Picture 6" descr="A field of flowers and trees&#10;&#10;AI-generated content may be incorrect.">
            <a:extLst>
              <a:ext uri="{FF2B5EF4-FFF2-40B4-BE49-F238E27FC236}">
                <a16:creationId xmlns:a16="http://schemas.microsoft.com/office/drawing/2014/main" id="{006F0349-0B22-E0C0-E24F-23F3591CC8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15620" y="0"/>
            <a:ext cx="5473204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222" y="2858393"/>
            <a:ext cx="5140602" cy="1143000"/>
          </a:xfrm>
        </p:spPr>
        <p:txBody>
          <a:bodyPr>
            <a:noAutofit/>
          </a:bodyPr>
          <a:lstStyle/>
          <a:p>
            <a:r>
              <a:rPr lang="en-CA" sz="6600" b="1">
                <a:solidFill>
                  <a:schemeClr val="bg1"/>
                </a:solidFill>
                <a:latin typeface="Franklin Gothic Demi"/>
              </a:rPr>
              <a:t>ALBERTA: CANADA’S CLINICAL TRIAL DESTINATION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0ADD3-B580-DCA6-B94C-BEC9EB03E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network of blue dots and lines&#10;&#10;AI-generated content may be incorrect.">
            <a:extLst>
              <a:ext uri="{FF2B5EF4-FFF2-40B4-BE49-F238E27FC236}">
                <a16:creationId xmlns:a16="http://schemas.microsoft.com/office/drawing/2014/main" id="{7621370C-FF44-C423-CF2E-6E7F65A051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2204"/>
            <a:ext cx="12188825" cy="68122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E4A623-80C8-6F36-C69A-F3A2AC505D58}"/>
              </a:ext>
            </a:extLst>
          </p:cNvPr>
          <p:cNvSpPr/>
          <p:nvPr/>
        </p:nvSpPr>
        <p:spPr>
          <a:xfrm>
            <a:off x="-1" y="0"/>
            <a:ext cx="4901716" cy="6858000"/>
          </a:xfrm>
          <a:prstGeom prst="rect">
            <a:avLst/>
          </a:prstGeom>
          <a:solidFill>
            <a:srgbClr val="283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0C4A7-68AB-91F2-CA8A-DBD35340C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20" y="1164921"/>
            <a:ext cx="4623039" cy="4196219"/>
          </a:xfrm>
        </p:spPr>
        <p:txBody>
          <a:bodyPr>
            <a:noAutofit/>
          </a:bodyPr>
          <a:lstStyle/>
          <a:p>
            <a:pPr algn="l"/>
            <a:r>
              <a:rPr lang="en-CA" sz="5300" b="1">
                <a:solidFill>
                  <a:srgbClr val="FFFFFF"/>
                </a:solidFill>
                <a:latin typeface="Franklin Gothic Demi"/>
              </a:rPr>
              <a:t>PROVINCE-WIDE </a:t>
            </a:r>
            <a:r>
              <a:rPr lang="en-CA" sz="5300" b="1">
                <a:solidFill>
                  <a:srgbClr val="96BF54"/>
                </a:solidFill>
                <a:latin typeface="Franklin Gothic Demi"/>
              </a:rPr>
              <a:t>EMR:</a:t>
            </a:r>
            <a:r>
              <a:rPr lang="en-CA" sz="5300" b="1">
                <a:solidFill>
                  <a:srgbClr val="283A5B"/>
                </a:solidFill>
                <a:latin typeface="Franklin Gothic Demi"/>
              </a:rPr>
              <a:t> </a:t>
            </a:r>
            <a:r>
              <a:rPr lang="en-CA" sz="5300" b="1">
                <a:solidFill>
                  <a:srgbClr val="FFFFFF"/>
                </a:solidFill>
                <a:latin typeface="Franklin Gothic Demi"/>
              </a:rPr>
              <a:t>FOR HOSPITAL BASED CARE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86827E-BF46-A1B6-5EE7-1525395FF9DC}"/>
              </a:ext>
            </a:extLst>
          </p:cNvPr>
          <p:cNvSpPr/>
          <p:nvPr/>
        </p:nvSpPr>
        <p:spPr>
          <a:xfrm>
            <a:off x="5264326" y="735232"/>
            <a:ext cx="6728394" cy="1481641"/>
          </a:xfrm>
          <a:prstGeom prst="rect">
            <a:avLst/>
          </a:prstGeom>
          <a:solidFill>
            <a:srgbClr val="96BF54">
              <a:alpha val="94902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216B52-21FD-756C-6872-10BB1705B5A9}"/>
              </a:ext>
            </a:extLst>
          </p:cNvPr>
          <p:cNvSpPr txBox="1"/>
          <p:nvPr/>
        </p:nvSpPr>
        <p:spPr>
          <a:xfrm>
            <a:off x="5264132" y="974871"/>
            <a:ext cx="673599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>
                <a:solidFill>
                  <a:schemeClr val="bg1"/>
                </a:solidFill>
                <a:latin typeface="Franklin Gothic Medium"/>
              </a:rPr>
              <a:t>Central access point for complete, </a:t>
            </a:r>
            <a:br>
              <a:rPr lang="en-US" sz="3000">
                <a:solidFill>
                  <a:schemeClr val="bg1"/>
                </a:solidFill>
                <a:latin typeface="Franklin Gothic Medium" panose="020B0603020102020204" pitchFamily="34" charset="0"/>
              </a:rPr>
            </a:br>
            <a:r>
              <a:rPr lang="en-US" sz="3000">
                <a:solidFill>
                  <a:schemeClr val="bg1"/>
                </a:solidFill>
                <a:latin typeface="Franklin Gothic Medium"/>
              </a:rPr>
              <a:t>up-to-date patient information</a:t>
            </a:r>
            <a:endParaRPr lang="en-US">
              <a:solidFill>
                <a:schemeClr val="bg1"/>
              </a:solidFill>
              <a:latin typeface="Franklin Gothic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8A7EF4-659A-A197-766F-11CCE2E5FD0C}"/>
              </a:ext>
            </a:extLst>
          </p:cNvPr>
          <p:cNvSpPr/>
          <p:nvPr/>
        </p:nvSpPr>
        <p:spPr>
          <a:xfrm>
            <a:off x="5266667" y="2612782"/>
            <a:ext cx="6728394" cy="1481641"/>
          </a:xfrm>
          <a:prstGeom prst="rect">
            <a:avLst/>
          </a:prstGeom>
          <a:solidFill>
            <a:srgbClr val="96BF54">
              <a:alpha val="94902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A987F4-EE99-E32B-C507-6C536ECA207B}"/>
              </a:ext>
            </a:extLst>
          </p:cNvPr>
          <p:cNvSpPr txBox="1"/>
          <p:nvPr/>
        </p:nvSpPr>
        <p:spPr>
          <a:xfrm>
            <a:off x="5669109" y="2840655"/>
            <a:ext cx="609207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Franklin Gothic Medium"/>
              </a:rPr>
              <a:t>Growing in clinical data </a:t>
            </a:r>
            <a:br>
              <a:rPr lang="en-US" sz="3000" dirty="0">
                <a:solidFill>
                  <a:schemeClr val="bg1"/>
                </a:solidFill>
                <a:latin typeface="Franklin Gothic Medium"/>
              </a:rPr>
            </a:br>
            <a:r>
              <a:rPr lang="en-US" sz="3000" dirty="0">
                <a:solidFill>
                  <a:schemeClr val="bg1"/>
                </a:solidFill>
                <a:latin typeface="Franklin Gothic Medium"/>
              </a:rPr>
              <a:t>by 100GB per day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346B30-3677-4098-27E8-3787785E6A6E}"/>
              </a:ext>
            </a:extLst>
          </p:cNvPr>
          <p:cNvSpPr/>
          <p:nvPr/>
        </p:nvSpPr>
        <p:spPr>
          <a:xfrm>
            <a:off x="5266667" y="4490332"/>
            <a:ext cx="6728394" cy="1481641"/>
          </a:xfrm>
          <a:prstGeom prst="rect">
            <a:avLst/>
          </a:prstGeom>
          <a:solidFill>
            <a:srgbClr val="96BF54">
              <a:alpha val="94902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232BDF-C1F6-1421-1FC5-D9D661109CFB}"/>
              </a:ext>
            </a:extLst>
          </p:cNvPr>
          <p:cNvSpPr txBox="1"/>
          <p:nvPr/>
        </p:nvSpPr>
        <p:spPr>
          <a:xfrm>
            <a:off x="5272019" y="4718205"/>
            <a:ext cx="670567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>
                <a:solidFill>
                  <a:srgbClr val="FFFFFF"/>
                </a:solidFill>
                <a:latin typeface="Franklin Gothic Medium"/>
              </a:rPr>
              <a:t>Empowers impactful real-world evidence studies</a:t>
            </a:r>
            <a:endParaRPr lang="en-US">
              <a:solidFill>
                <a:srgbClr val="FFFFFF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12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C7A8F-4743-5CB0-DEE7-2807ECD55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27EFC-104F-EE4F-E07A-5958005E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b="1">
                <a:solidFill>
                  <a:srgbClr val="283A5B"/>
                </a:solidFill>
                <a:latin typeface="Franklin Gothic Demi"/>
              </a:rPr>
              <a:t>Engaged and Ready Patients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2756B3-180C-A847-0BA2-78BA31105671}"/>
              </a:ext>
            </a:extLst>
          </p:cNvPr>
          <p:cNvSpPr/>
          <p:nvPr/>
        </p:nvSpPr>
        <p:spPr>
          <a:xfrm>
            <a:off x="-1" y="0"/>
            <a:ext cx="12188825" cy="2996154"/>
          </a:xfrm>
          <a:prstGeom prst="rect">
            <a:avLst/>
          </a:prstGeom>
          <a:solidFill>
            <a:srgbClr val="283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BA6D0F-B8E8-55EB-E898-DC0A693CE977}"/>
              </a:ext>
            </a:extLst>
          </p:cNvPr>
          <p:cNvSpPr txBox="1">
            <a:spLocks/>
          </p:cNvSpPr>
          <p:nvPr/>
        </p:nvSpPr>
        <p:spPr>
          <a:xfrm>
            <a:off x="-2" y="628429"/>
            <a:ext cx="121888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b="1">
                <a:solidFill>
                  <a:srgbClr val="96BF54"/>
                </a:solidFill>
                <a:latin typeface="Franklin Gothic Demi"/>
              </a:rPr>
              <a:t>PATIENT </a:t>
            </a:r>
            <a:r>
              <a:rPr lang="en-CA" sz="4800" b="1">
                <a:solidFill>
                  <a:srgbClr val="FFFFFF"/>
                </a:solidFill>
                <a:latin typeface="Franklin Gothic Demi"/>
              </a:rPr>
              <a:t>ENGAGEMENT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5582624-12F2-69D2-EEEB-C9EFBA324D22}"/>
              </a:ext>
            </a:extLst>
          </p:cNvPr>
          <p:cNvGrpSpPr/>
          <p:nvPr/>
        </p:nvGrpSpPr>
        <p:grpSpPr>
          <a:xfrm>
            <a:off x="3387177" y="1954324"/>
            <a:ext cx="2872779" cy="3319377"/>
            <a:chOff x="3387177" y="1378128"/>
            <a:chExt cx="2872779" cy="331937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273BB09-DF82-1791-E9A0-3577ECCFC2D8}"/>
                </a:ext>
              </a:extLst>
            </p:cNvPr>
            <p:cNvSpPr txBox="1"/>
            <p:nvPr/>
          </p:nvSpPr>
          <p:spPr>
            <a:xfrm>
              <a:off x="3387177" y="3620287"/>
              <a:ext cx="28727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283A5B"/>
                  </a:solidFill>
                  <a:latin typeface="Franklin Gothic Medium" panose="020B0603020102020204" pitchFamily="34" charset="0"/>
                </a:rPr>
                <a:t>Participate </a:t>
              </a:r>
              <a:br>
                <a:rPr lang="en-US" sz="3200">
                  <a:solidFill>
                    <a:srgbClr val="283A5B"/>
                  </a:solidFill>
                  <a:latin typeface="Franklin Gothic Medium" panose="020B0603020102020204" pitchFamily="34" charset="0"/>
                </a:rPr>
              </a:br>
              <a:r>
                <a:rPr lang="en-US" sz="3200">
                  <a:solidFill>
                    <a:srgbClr val="283A5B"/>
                  </a:solidFill>
                  <a:latin typeface="Franklin Gothic Medium" panose="020B0603020102020204" pitchFamily="34" charset="0"/>
                </a:rPr>
                <a:t>in Research </a:t>
              </a:r>
              <a:endParaRPr lang="en-CA" sz="3200">
                <a:solidFill>
                  <a:srgbClr val="283A5B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6B1F113-ABBD-7374-AD22-B67BC4618349}"/>
                </a:ext>
              </a:extLst>
            </p:cNvPr>
            <p:cNvGrpSpPr/>
            <p:nvPr/>
          </p:nvGrpSpPr>
          <p:grpSpPr>
            <a:xfrm>
              <a:off x="3690329" y="1378128"/>
              <a:ext cx="2242159" cy="2242159"/>
              <a:chOff x="977030" y="1437903"/>
              <a:chExt cx="2242159" cy="2242159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D488079-948A-FF04-569B-A691587A7E72}"/>
                  </a:ext>
                </a:extLst>
              </p:cNvPr>
              <p:cNvSpPr/>
              <p:nvPr/>
            </p:nvSpPr>
            <p:spPr>
              <a:xfrm>
                <a:off x="977030" y="1437903"/>
                <a:ext cx="2242159" cy="2242159"/>
              </a:xfrm>
              <a:prstGeom prst="ellipse">
                <a:avLst/>
              </a:prstGeom>
              <a:solidFill>
                <a:schemeClr val="bg1"/>
              </a:solidFill>
              <a:ln w="3175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60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47C0EB7-1FB0-F9EB-0361-2DB9FEC1B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5497" y="2218528"/>
                <a:ext cx="2005224" cy="720926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1F97521-81DE-9E90-1491-B2E1DC0E9846}"/>
              </a:ext>
            </a:extLst>
          </p:cNvPr>
          <p:cNvGrpSpPr/>
          <p:nvPr/>
        </p:nvGrpSpPr>
        <p:grpSpPr>
          <a:xfrm>
            <a:off x="6257736" y="1954324"/>
            <a:ext cx="2872779" cy="3319377"/>
            <a:chOff x="6257736" y="1378128"/>
            <a:chExt cx="2872779" cy="331937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7480CB-7386-BF68-FED6-D17F39F06BEB}"/>
                </a:ext>
              </a:extLst>
            </p:cNvPr>
            <p:cNvSpPr txBox="1"/>
            <p:nvPr/>
          </p:nvSpPr>
          <p:spPr>
            <a:xfrm>
              <a:off x="6257736" y="3620287"/>
              <a:ext cx="2872779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3200" dirty="0">
                  <a:solidFill>
                    <a:srgbClr val="283A5B"/>
                  </a:solidFill>
                  <a:latin typeface="Franklin Gothic Medium"/>
                </a:rPr>
                <a:t>Find a </a:t>
              </a:r>
              <a:br>
                <a:rPr lang="en-US" sz="3200" dirty="0">
                  <a:solidFill>
                    <a:srgbClr val="283A5B"/>
                  </a:solidFill>
                  <a:latin typeface="Franklin Gothic Medium"/>
                </a:rPr>
              </a:br>
              <a:r>
                <a:rPr lang="en-US" sz="3200" dirty="0">
                  <a:solidFill>
                    <a:srgbClr val="283A5B"/>
                  </a:solidFill>
                  <a:latin typeface="Franklin Gothic Medium"/>
                </a:rPr>
                <a:t>Clinical Trial </a:t>
              </a:r>
              <a:endParaRPr lang="en-CA" sz="3200" dirty="0">
                <a:solidFill>
                  <a:srgbClr val="283A5B"/>
                </a:solidFill>
                <a:latin typeface="Franklin Gothic Medium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394DDE1-2AD8-55E6-64F2-3748F75714E6}"/>
                </a:ext>
              </a:extLst>
            </p:cNvPr>
            <p:cNvGrpSpPr/>
            <p:nvPr/>
          </p:nvGrpSpPr>
          <p:grpSpPr>
            <a:xfrm>
              <a:off x="6484245" y="1378128"/>
              <a:ext cx="2242159" cy="2242159"/>
              <a:chOff x="5561881" y="1334208"/>
              <a:chExt cx="2242159" cy="224215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DD1D716-27A8-AFAE-1B12-9A1A2E0627FE}"/>
                  </a:ext>
                </a:extLst>
              </p:cNvPr>
              <p:cNvSpPr/>
              <p:nvPr/>
            </p:nvSpPr>
            <p:spPr>
              <a:xfrm>
                <a:off x="5561881" y="1334208"/>
                <a:ext cx="2242159" cy="2242159"/>
              </a:xfrm>
              <a:prstGeom prst="ellipse">
                <a:avLst/>
              </a:prstGeom>
              <a:solidFill>
                <a:schemeClr val="bg1"/>
              </a:solidFill>
              <a:ln w="3175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600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7CCBBCF-E9FC-F930-C937-52E056D679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62458" y="2240681"/>
                <a:ext cx="1841001" cy="515480"/>
              </a:xfrm>
              <a:prstGeom prst="rect">
                <a:avLst/>
              </a:prstGeom>
            </p:spPr>
          </p:pic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4DC0451-6066-0600-D5DD-0AA80F24B674}"/>
              </a:ext>
            </a:extLst>
          </p:cNvPr>
          <p:cNvGrpSpPr/>
          <p:nvPr/>
        </p:nvGrpSpPr>
        <p:grpSpPr>
          <a:xfrm>
            <a:off x="8992639" y="1954324"/>
            <a:ext cx="2872779" cy="3319377"/>
            <a:chOff x="8992639" y="1378128"/>
            <a:chExt cx="2872779" cy="331937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DCD69F-5E40-9E83-31F4-568B7D950FD7}"/>
                </a:ext>
              </a:extLst>
            </p:cNvPr>
            <p:cNvSpPr txBox="1"/>
            <p:nvPr/>
          </p:nvSpPr>
          <p:spPr>
            <a:xfrm>
              <a:off x="8992639" y="3620287"/>
              <a:ext cx="2872779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3200" dirty="0">
                  <a:solidFill>
                    <a:srgbClr val="283A5B"/>
                  </a:solidFill>
                  <a:latin typeface="Franklin Gothic Medium"/>
                </a:rPr>
                <a:t>Connect </a:t>
              </a:r>
              <a:br>
                <a:rPr lang="en-US" sz="3200" dirty="0">
                  <a:latin typeface="Franklin Gothic Medium" panose="020B0603020102020204" pitchFamily="34" charset="0"/>
                </a:rPr>
              </a:br>
              <a:r>
                <a:rPr lang="en-US" sz="3200" dirty="0">
                  <a:solidFill>
                    <a:srgbClr val="283A5B"/>
                  </a:solidFill>
                  <a:latin typeface="Franklin Gothic Medium"/>
                </a:rPr>
                <a:t>Care EMR</a:t>
              </a:r>
              <a:endParaRPr lang="en-CA" sz="3200" dirty="0">
                <a:solidFill>
                  <a:srgbClr val="283A5B"/>
                </a:solidFill>
                <a:latin typeface="Franklin Gothic Medium" panose="020B060302010202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16BE80F-590E-07ED-B7F6-3BE546D7D84A}"/>
                </a:ext>
              </a:extLst>
            </p:cNvPr>
            <p:cNvGrpSpPr/>
            <p:nvPr/>
          </p:nvGrpSpPr>
          <p:grpSpPr>
            <a:xfrm>
              <a:off x="9278161" y="1378128"/>
              <a:ext cx="2242159" cy="2242159"/>
              <a:chOff x="8300360" y="1345378"/>
              <a:chExt cx="2242159" cy="2242159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09836B0-6A5F-8737-D981-5734CB2B0377}"/>
                  </a:ext>
                </a:extLst>
              </p:cNvPr>
              <p:cNvSpPr/>
              <p:nvPr/>
            </p:nvSpPr>
            <p:spPr>
              <a:xfrm>
                <a:off x="8300360" y="1345378"/>
                <a:ext cx="2242159" cy="2242159"/>
              </a:xfrm>
              <a:prstGeom prst="ellipse">
                <a:avLst/>
              </a:prstGeom>
              <a:solidFill>
                <a:schemeClr val="bg1"/>
              </a:solidFill>
              <a:ln w="3175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600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C576D83-3578-FE0E-11D3-458D243DDA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06970" y="2173914"/>
                <a:ext cx="1602391" cy="494565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BD544DC-143D-1179-D1A0-C6F3195FCA3A}"/>
              </a:ext>
            </a:extLst>
          </p:cNvPr>
          <p:cNvGrpSpPr/>
          <p:nvPr/>
        </p:nvGrpSpPr>
        <p:grpSpPr>
          <a:xfrm>
            <a:off x="581102" y="1954324"/>
            <a:ext cx="2872779" cy="3319377"/>
            <a:chOff x="581102" y="1378128"/>
            <a:chExt cx="2872779" cy="331937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4526428-C802-50CE-87E5-7845F9D4AAF2}"/>
                </a:ext>
              </a:extLst>
            </p:cNvPr>
            <p:cNvGrpSpPr/>
            <p:nvPr/>
          </p:nvGrpSpPr>
          <p:grpSpPr>
            <a:xfrm>
              <a:off x="896413" y="1378128"/>
              <a:ext cx="2242159" cy="2242159"/>
              <a:chOff x="977030" y="1437903"/>
              <a:chExt cx="2242159" cy="2242159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73F51C8-1B80-4581-1B2B-CA3DD1853ACD}"/>
                  </a:ext>
                </a:extLst>
              </p:cNvPr>
              <p:cNvSpPr/>
              <p:nvPr/>
            </p:nvSpPr>
            <p:spPr>
              <a:xfrm>
                <a:off x="977030" y="1437903"/>
                <a:ext cx="2242159" cy="2242159"/>
              </a:xfrm>
              <a:prstGeom prst="ellipse">
                <a:avLst/>
              </a:prstGeom>
              <a:solidFill>
                <a:srgbClr val="005471"/>
              </a:solidFill>
              <a:ln w="3175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600"/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54CD32D-E363-0845-53E5-1312FB6DA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29730" b="29414"/>
              <a:stretch>
                <a:fillRect/>
              </a:stretch>
            </p:blipFill>
            <p:spPr>
              <a:xfrm>
                <a:off x="1195274" y="2251553"/>
                <a:ext cx="1764530" cy="720927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442B1B9-57B0-0900-29FC-3B8E47987123}"/>
                </a:ext>
              </a:extLst>
            </p:cNvPr>
            <p:cNvSpPr txBox="1"/>
            <p:nvPr/>
          </p:nvSpPr>
          <p:spPr>
            <a:xfrm>
              <a:off x="581102" y="3620287"/>
              <a:ext cx="2872779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3200">
                  <a:solidFill>
                    <a:srgbClr val="283A5B"/>
                  </a:solidFill>
                  <a:latin typeface="Franklin Gothic Medium"/>
                </a:rPr>
                <a:t>Be the Cure</a:t>
              </a:r>
            </a:p>
            <a:p>
              <a:pPr algn="ctr"/>
              <a:r>
                <a:rPr lang="en-US" sz="3200">
                  <a:solidFill>
                    <a:srgbClr val="283A5B"/>
                  </a:solidFill>
                  <a:latin typeface="Franklin Gothic Medium"/>
                </a:rPr>
                <a:t>Find a Study</a:t>
              </a:r>
              <a:endParaRPr lang="en-US" sz="3200">
                <a:solidFill>
                  <a:srgbClr val="283A5B"/>
                </a:solidFill>
                <a:latin typeface="Franklin Gothic Medium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1342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map of alberta with blue circles&#10;&#10;Description automatically generated">
            <a:extLst>
              <a:ext uri="{FF2B5EF4-FFF2-40B4-BE49-F238E27FC236}">
                <a16:creationId xmlns:a16="http://schemas.microsoft.com/office/drawing/2014/main" id="{15266C75-4552-7EFB-881F-21E71A897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23" b="1571"/>
          <a:stretch>
            <a:fillRect/>
          </a:stretch>
        </p:blipFill>
        <p:spPr bwMode="auto">
          <a:xfrm>
            <a:off x="3625929" y="-1"/>
            <a:ext cx="8562896" cy="686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" name="Rectangle 202">
            <a:extLst>
              <a:ext uri="{FF2B5EF4-FFF2-40B4-BE49-F238E27FC236}">
                <a16:creationId xmlns:a16="http://schemas.microsoft.com/office/drawing/2014/main" id="{1A1773D0-5885-CD14-D828-C3E3565D4DA0}"/>
              </a:ext>
            </a:extLst>
          </p:cNvPr>
          <p:cNvSpPr/>
          <p:nvPr/>
        </p:nvSpPr>
        <p:spPr>
          <a:xfrm>
            <a:off x="0" y="0"/>
            <a:ext cx="4122821" cy="6858000"/>
          </a:xfrm>
          <a:prstGeom prst="rect">
            <a:avLst/>
          </a:prstGeom>
          <a:solidFill>
            <a:srgbClr val="283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746" y="716301"/>
            <a:ext cx="3348183" cy="2003342"/>
          </a:xfrm>
        </p:spPr>
        <p:txBody>
          <a:bodyPr>
            <a:noAutofit/>
          </a:bodyPr>
          <a:lstStyle/>
          <a:p>
            <a:pPr algn="l"/>
            <a:r>
              <a:rPr lang="en-US" sz="4800" b="1">
                <a:solidFill>
                  <a:srgbClr val="96BF54"/>
                </a:solidFill>
                <a:latin typeface="Franklin Gothic Demi"/>
              </a:rPr>
              <a:t>P</a:t>
            </a:r>
            <a:r>
              <a:rPr lang="en-CA" sz="4800" b="1">
                <a:solidFill>
                  <a:srgbClr val="96BF54"/>
                </a:solidFill>
                <a:latin typeface="Franklin Gothic Demi"/>
              </a:rPr>
              <a:t>ROVINCE-WIDE </a:t>
            </a:r>
            <a:r>
              <a:rPr lang="en-CA" sz="4800" b="1">
                <a:solidFill>
                  <a:schemeClr val="bg1"/>
                </a:solidFill>
                <a:latin typeface="Franklin Gothic Demi"/>
              </a:rPr>
              <a:t>TRIAL CAPACITY</a:t>
            </a:r>
            <a:endParaRPr lang="en-CA" sz="4800" b="1">
              <a:solidFill>
                <a:srgbClr val="96BF54"/>
              </a:solidFill>
              <a:latin typeface="Franklin Gothic Dem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C36734-1636-5508-8E00-AEA54CD12774}"/>
              </a:ext>
            </a:extLst>
          </p:cNvPr>
          <p:cNvSpPr txBox="1"/>
          <p:nvPr/>
        </p:nvSpPr>
        <p:spPr>
          <a:xfrm>
            <a:off x="277746" y="3429000"/>
            <a:ext cx="3229542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400">
                <a:solidFill>
                  <a:schemeClr val="bg1"/>
                </a:solidFill>
                <a:latin typeface="Franklin Gothic Medium"/>
              </a:rPr>
              <a:t>Broad research activity across urban and rural communities</a:t>
            </a:r>
            <a:endParaRPr lang="en-CA" sz="3400">
              <a:solidFill>
                <a:schemeClr val="bg1"/>
              </a:solidFill>
              <a:latin typeface="Franklin Gothic Medium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FD84F-8C49-2A2E-246E-EF5CBB455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5EE1115-4979-E1D3-53DB-2496EA99F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13" y="3385400"/>
            <a:ext cx="3496191" cy="183832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11BD764-42F8-0FE2-8F1B-2C58824785F3}"/>
              </a:ext>
            </a:extLst>
          </p:cNvPr>
          <p:cNvSpPr/>
          <p:nvPr/>
        </p:nvSpPr>
        <p:spPr>
          <a:xfrm>
            <a:off x="3837904" y="1291107"/>
            <a:ext cx="4275786" cy="427578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prstDash val="dash"/>
          </a:ln>
          <a:effectLst>
            <a:outerShdw blurRad="337724" dist="140153" dir="5400000" sx="102000" sy="102000" algn="t" rotWithShape="0">
              <a:prstClr val="black">
                <a:alpha val="7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F047B4-9599-8D60-BA79-D437A7F76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329" y="2657755"/>
            <a:ext cx="5642935" cy="1001579"/>
          </a:xfrm>
        </p:spPr>
        <p:txBody>
          <a:bodyPr>
            <a:noAutofit/>
          </a:bodyPr>
          <a:lstStyle/>
          <a:p>
            <a:r>
              <a:rPr lang="en-CA" sz="5300" b="1" dirty="0">
                <a:solidFill>
                  <a:srgbClr val="283A5B"/>
                </a:solidFill>
                <a:latin typeface="Franklin Gothic Demi"/>
              </a:rPr>
              <a:t>ROBUST </a:t>
            </a:r>
            <a:r>
              <a:rPr lang="en-CA" sz="5300" b="1" dirty="0">
                <a:solidFill>
                  <a:srgbClr val="96BF54"/>
                </a:solidFill>
                <a:latin typeface="Franklin Gothic Demi"/>
              </a:rPr>
              <a:t>INNOVATION</a:t>
            </a:r>
            <a:r>
              <a:rPr lang="en-CA" sz="5300" b="1" dirty="0">
                <a:solidFill>
                  <a:srgbClr val="283A5B"/>
                </a:solidFill>
                <a:latin typeface="Franklin Gothic Demi"/>
              </a:rPr>
              <a:t> ECOSYSTEM</a:t>
            </a:r>
          </a:p>
        </p:txBody>
      </p:sp>
      <p:pic>
        <p:nvPicPr>
          <p:cNvPr id="12" name="Picture 4" descr="Institute of Health Economics | Partnerships &amp; Affiliations">
            <a:extLst>
              <a:ext uri="{FF2B5EF4-FFF2-40B4-BE49-F238E27FC236}">
                <a16:creationId xmlns:a16="http://schemas.microsoft.com/office/drawing/2014/main" id="{E6267820-4BFC-4E60-530B-133D0A7D6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83" y="2400608"/>
            <a:ext cx="2953633" cy="59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9984AD-BC54-C9EF-9062-7590BDD00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674" y="5439837"/>
            <a:ext cx="2953633" cy="7205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52AA26-BF61-0DAB-6966-2C6229655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6289" y="794147"/>
            <a:ext cx="1992899" cy="900981"/>
          </a:xfrm>
          <a:prstGeom prst="rect">
            <a:avLst/>
          </a:prstGeom>
        </p:spPr>
      </p:pic>
      <p:pic>
        <p:nvPicPr>
          <p:cNvPr id="18" name="Picture 18" descr="Partner With Us – Edmonton Unlimited">
            <a:extLst>
              <a:ext uri="{FF2B5EF4-FFF2-40B4-BE49-F238E27FC236}">
                <a16:creationId xmlns:a16="http://schemas.microsoft.com/office/drawing/2014/main" id="{D0031F6F-62A7-5A0E-517B-CF312619C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899" y="3659334"/>
            <a:ext cx="3483199" cy="125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A14093-A3B8-537C-4095-376F42DBF4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8700" y="1863241"/>
            <a:ext cx="2972553" cy="13823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32AF518-13C5-5F1B-2B58-4B46153EC1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7674" y="120687"/>
            <a:ext cx="3231160" cy="18228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E2BB63-07E2-4FBA-91F9-E788FDC2FF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6289" y="4879819"/>
            <a:ext cx="2289683" cy="17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6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A5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F5A9C6-1E3F-387C-8F52-8052BAD95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70FDB6-E788-640A-C117-A6CC421C7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969" y="2427329"/>
            <a:ext cx="7555831" cy="2003342"/>
          </a:xfrm>
        </p:spPr>
        <p:txBody>
          <a:bodyPr>
            <a:noAutofit/>
          </a:bodyPr>
          <a:lstStyle/>
          <a:p>
            <a:pPr algn="r"/>
            <a:r>
              <a:rPr lang="en-CA" sz="6600" b="1">
                <a:solidFill>
                  <a:srgbClr val="96BF54"/>
                </a:solidFill>
                <a:latin typeface="Franklin Gothic Demi"/>
              </a:rPr>
              <a:t>RESEARCH</a:t>
            </a:r>
            <a:r>
              <a:rPr lang="en-CA" sz="6600" b="1">
                <a:solidFill>
                  <a:schemeClr val="bg1"/>
                </a:solidFill>
                <a:latin typeface="Franklin Gothic Demi"/>
              </a:rPr>
              <a:t> EXCELLENCE</a:t>
            </a:r>
            <a:endParaRPr lang="en-CA" sz="6600" b="1">
              <a:solidFill>
                <a:srgbClr val="96BF54"/>
              </a:solidFill>
              <a:latin typeface="Franklin Gothic Demi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B22736DC-4244-0128-894F-EF2869E6DA27}"/>
              </a:ext>
            </a:extLst>
          </p:cNvPr>
          <p:cNvSpPr/>
          <p:nvPr/>
        </p:nvSpPr>
        <p:spPr>
          <a:xfrm>
            <a:off x="9785685" y="2795337"/>
            <a:ext cx="1941094" cy="1267326"/>
          </a:xfrm>
          <a:prstGeom prst="rightArrow">
            <a:avLst/>
          </a:prstGeom>
          <a:solidFill>
            <a:srgbClr val="96BF5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4514833"/>
      </p:ext>
    </p:extLst>
  </p:cSld>
  <p:clrMapOvr>
    <a:masterClrMapping/>
  </p:clrMapOvr>
  <p:transition spd="slow" advClick="0" advTm="3000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2797F-A94B-8D56-F94C-227484EFE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719584-FCBC-6EE1-6E33-2007B8B9CF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70"/>
          <a:stretch>
            <a:fillRect/>
          </a:stretch>
        </p:blipFill>
        <p:spPr>
          <a:xfrm>
            <a:off x="-1" y="0"/>
            <a:ext cx="12188825" cy="68700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FECE7B6-B79B-61BA-D882-EFE7528282A4}"/>
              </a:ext>
            </a:extLst>
          </p:cNvPr>
          <p:cNvGrpSpPr/>
          <p:nvPr/>
        </p:nvGrpSpPr>
        <p:grpSpPr>
          <a:xfrm>
            <a:off x="-4" y="0"/>
            <a:ext cx="12188829" cy="6870032"/>
            <a:chOff x="-4" y="0"/>
            <a:chExt cx="12188829" cy="687003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D888E0-597B-2DA6-527F-345E40A6F096}"/>
                </a:ext>
              </a:extLst>
            </p:cNvPr>
            <p:cNvSpPr/>
            <p:nvPr/>
          </p:nvSpPr>
          <p:spPr>
            <a:xfrm>
              <a:off x="0" y="0"/>
              <a:ext cx="12188825" cy="6870032"/>
            </a:xfrm>
            <a:prstGeom prst="rect">
              <a:avLst/>
            </a:prstGeom>
            <a:solidFill>
              <a:schemeClr val="bg1">
                <a:alpha val="89631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9E9E26-24F2-3F88-D20E-24A689877915}"/>
                </a:ext>
              </a:extLst>
            </p:cNvPr>
            <p:cNvSpPr/>
            <p:nvPr/>
          </p:nvSpPr>
          <p:spPr>
            <a:xfrm>
              <a:off x="-4" y="1894"/>
              <a:ext cx="12188825" cy="846990"/>
            </a:xfrm>
            <a:prstGeom prst="rect">
              <a:avLst/>
            </a:prstGeom>
            <a:solidFill>
              <a:srgbClr val="96B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0B633F-7429-8657-A600-7F387B671CCC}"/>
                </a:ext>
              </a:extLst>
            </p:cNvPr>
            <p:cNvSpPr txBox="1"/>
            <p:nvPr/>
          </p:nvSpPr>
          <p:spPr>
            <a:xfrm>
              <a:off x="458238" y="194557"/>
              <a:ext cx="1127234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CA" sz="2400" b="1">
                  <a:solidFill>
                    <a:schemeClr val="bg1"/>
                  </a:solidFill>
                  <a:latin typeface="Franklin Gothic Demi"/>
                </a:rPr>
                <a:t>PEDIATRIC &amp;  RARE DISEASE LEADERSHIP</a:t>
              </a:r>
              <a:endParaRPr lang="en-CA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D3B7C70-E64C-1807-A0C4-C98B7AF1395C}"/>
              </a:ext>
            </a:extLst>
          </p:cNvPr>
          <p:cNvGrpSpPr/>
          <p:nvPr/>
        </p:nvGrpSpPr>
        <p:grpSpPr>
          <a:xfrm>
            <a:off x="6320038" y="2046146"/>
            <a:ext cx="5868783" cy="3664723"/>
            <a:chOff x="6270725" y="1521301"/>
            <a:chExt cx="5868783" cy="3664723"/>
          </a:xfrm>
        </p:grpSpPr>
        <p:pic>
          <p:nvPicPr>
            <p:cNvPr id="6" name="Picture 5" descr="A close up of a sign&#10;&#10;AI-generated content may be incorrect.">
              <a:extLst>
                <a:ext uri="{FF2B5EF4-FFF2-40B4-BE49-F238E27FC236}">
                  <a16:creationId xmlns:a16="http://schemas.microsoft.com/office/drawing/2014/main" id="{ABA41FF7-1D45-306D-EAA7-AD8F8F73A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8318" y="2709874"/>
              <a:ext cx="4107840" cy="144111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8BA722C-C774-F3C4-E48D-41EF7DDA6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5686" b="5686"/>
            <a:stretch/>
          </p:blipFill>
          <p:spPr bwMode="auto">
            <a:xfrm>
              <a:off x="7152885" y="1521301"/>
              <a:ext cx="3860029" cy="1360749"/>
            </a:xfrm>
            <a:prstGeom prst="rect">
              <a:avLst/>
            </a:prstGeom>
            <a:noFill/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BDA3B1-F98C-745A-EF56-BA49BEB28CFC}"/>
                </a:ext>
              </a:extLst>
            </p:cNvPr>
            <p:cNvSpPr txBox="1"/>
            <p:nvPr/>
          </p:nvSpPr>
          <p:spPr>
            <a:xfrm>
              <a:off x="6270725" y="4355027"/>
              <a:ext cx="5868783" cy="83099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CA" sz="2400">
                  <a:solidFill>
                    <a:srgbClr val="283A5B"/>
                  </a:solidFill>
                  <a:latin typeface="Franklin Gothic Medium"/>
                </a:rPr>
                <a:t>Transforming the health and </a:t>
              </a:r>
              <a:br>
                <a:rPr lang="en-CA" sz="2400">
                  <a:latin typeface="Franklin Gothic Medium" panose="020B0603020102020204" pitchFamily="34" charset="0"/>
                </a:rPr>
              </a:br>
              <a:r>
                <a:rPr lang="en-CA" sz="2400">
                  <a:solidFill>
                    <a:srgbClr val="283A5B"/>
                  </a:solidFill>
                  <a:latin typeface="Franklin Gothic Medium"/>
                </a:rPr>
                <a:t>well-being of children and families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9FC0C6-7325-F39C-CE7C-DD1C60262EFD}"/>
              </a:ext>
            </a:extLst>
          </p:cNvPr>
          <p:cNvGrpSpPr/>
          <p:nvPr/>
        </p:nvGrpSpPr>
        <p:grpSpPr>
          <a:xfrm>
            <a:off x="805290" y="3030236"/>
            <a:ext cx="5196264" cy="2678285"/>
            <a:chOff x="755977" y="2505391"/>
            <a:chExt cx="5196264" cy="267828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26E245-338D-C990-3499-CD70D85DBEC6}"/>
                </a:ext>
              </a:extLst>
            </p:cNvPr>
            <p:cNvSpPr txBox="1"/>
            <p:nvPr/>
          </p:nvSpPr>
          <p:spPr>
            <a:xfrm>
              <a:off x="755977" y="4352679"/>
              <a:ext cx="5196264" cy="83099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CA" sz="2400">
                  <a:solidFill>
                    <a:srgbClr val="283A5B"/>
                  </a:solidFill>
                  <a:latin typeface="Franklin Gothic Medium"/>
                </a:rPr>
                <a:t>Caring for people with rare metabolic</a:t>
              </a:r>
              <a:br>
                <a:rPr lang="en-CA" sz="2400">
                  <a:latin typeface="Franklin Gothic Medium" panose="020B0603020102020204" pitchFamily="34" charset="0"/>
                </a:rPr>
              </a:br>
              <a:r>
                <a:rPr lang="en-CA" sz="2400">
                  <a:solidFill>
                    <a:srgbClr val="283A5B"/>
                  </a:solidFill>
                  <a:latin typeface="Franklin Gothic Medium"/>
                </a:rPr>
                <a:t>and genetic diseases</a:t>
              </a:r>
            </a:p>
          </p:txBody>
        </p:sp>
        <p:pic>
          <p:nvPicPr>
            <p:cNvPr id="8" name="Picture 7" descr="A blue and black text&#10;&#10;AI-generated content may be incorrect.">
              <a:extLst>
                <a:ext uri="{FF2B5EF4-FFF2-40B4-BE49-F238E27FC236}">
                  <a16:creationId xmlns:a16="http://schemas.microsoft.com/office/drawing/2014/main" id="{2783F258-E299-6038-48BD-2F06CCC41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7405" y="2505391"/>
              <a:ext cx="4422919" cy="1474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6458144"/>
      </p:ext>
    </p:extLst>
  </p:cSld>
  <p:clrMapOvr>
    <a:masterClrMapping/>
  </p:clrMapOvr>
  <p:transition spd="slow" advClick="0" advTm="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09D45-0E68-D653-0696-D107283C4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A78D3D-6AE0-98F9-7267-84B94741B6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3"/>
          <a:stretch>
            <a:fillRect/>
          </a:stretch>
        </p:blipFill>
        <p:spPr>
          <a:xfrm>
            <a:off x="-1" y="802105"/>
            <a:ext cx="12188825" cy="60679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3DF42C-4822-7610-3964-D066FAF074AF}"/>
              </a:ext>
            </a:extLst>
          </p:cNvPr>
          <p:cNvSpPr/>
          <p:nvPr/>
        </p:nvSpPr>
        <p:spPr>
          <a:xfrm>
            <a:off x="-8" y="0"/>
            <a:ext cx="12188825" cy="687003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lang="en-CA" sz="2800">
              <a:solidFill>
                <a:srgbClr val="283A5B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8E0D92-08B5-4B79-3E16-CFEEDFAC37E2}"/>
              </a:ext>
            </a:extLst>
          </p:cNvPr>
          <p:cNvSpPr/>
          <p:nvPr/>
        </p:nvSpPr>
        <p:spPr>
          <a:xfrm>
            <a:off x="-4" y="1894"/>
            <a:ext cx="12188825" cy="846990"/>
          </a:xfrm>
          <a:prstGeom prst="rect">
            <a:avLst/>
          </a:prstGeom>
          <a:solidFill>
            <a:srgbClr val="96B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200AD8-3531-3A4E-7013-74C5C0D48574}"/>
              </a:ext>
            </a:extLst>
          </p:cNvPr>
          <p:cNvSpPr txBox="1"/>
          <p:nvPr/>
        </p:nvSpPr>
        <p:spPr>
          <a:xfrm>
            <a:off x="458238" y="194557"/>
            <a:ext cx="112723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CA" sz="2400" b="1">
                <a:solidFill>
                  <a:srgbClr val="FFFFFF"/>
                </a:solidFill>
                <a:latin typeface="Franklin Gothic Demi"/>
              </a:rPr>
              <a:t>STRENGTH IN CARDIOLOGY &amp; NEUROLOGY</a:t>
            </a:r>
            <a:endParaRPr lang="en-CA" sz="2400">
              <a:solidFill>
                <a:srgbClr val="FFFFFF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CF8F4BC-E5AC-3318-1998-E32FBE4EA7C1}"/>
              </a:ext>
            </a:extLst>
          </p:cNvPr>
          <p:cNvGrpSpPr/>
          <p:nvPr/>
        </p:nvGrpSpPr>
        <p:grpSpPr>
          <a:xfrm>
            <a:off x="4555175" y="1900791"/>
            <a:ext cx="3610834" cy="3579226"/>
            <a:chOff x="4653949" y="1465990"/>
            <a:chExt cx="3610834" cy="35792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29C18D-DFBF-B29F-FBA2-AB76B3A3ADFD}"/>
                </a:ext>
              </a:extLst>
            </p:cNvPr>
            <p:cNvSpPr txBox="1"/>
            <p:nvPr/>
          </p:nvSpPr>
          <p:spPr>
            <a:xfrm>
              <a:off x="4653949" y="3844887"/>
              <a:ext cx="3610834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CA" sz="2400">
                  <a:solidFill>
                    <a:srgbClr val="283A5B"/>
                  </a:solidFill>
                  <a:latin typeface="Franklin Gothic Medium"/>
                </a:rPr>
                <a:t>Connecting cardiovascular research, patient care &amp; education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D213EDD-966B-1660-FBBD-AE6F0F766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720522" y="1465990"/>
              <a:ext cx="3388790" cy="195592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AAC069-9682-BE7D-667B-E74277367F7F}"/>
              </a:ext>
            </a:extLst>
          </p:cNvPr>
          <p:cNvGrpSpPr/>
          <p:nvPr/>
        </p:nvGrpSpPr>
        <p:grpSpPr>
          <a:xfrm>
            <a:off x="209101" y="1810854"/>
            <a:ext cx="4348875" cy="4048376"/>
            <a:chOff x="218979" y="2146836"/>
            <a:chExt cx="4348875" cy="404837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FB916A3-AD3B-F784-F31C-9549A2263BB0}"/>
                </a:ext>
              </a:extLst>
            </p:cNvPr>
            <p:cNvSpPr txBox="1"/>
            <p:nvPr/>
          </p:nvSpPr>
          <p:spPr>
            <a:xfrm>
              <a:off x="800094" y="4625552"/>
              <a:ext cx="3186647" cy="156966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CA" sz="2400">
                  <a:solidFill>
                    <a:srgbClr val="283A5B"/>
                  </a:solidFill>
                  <a:latin typeface="Franklin Gothic Medium"/>
                </a:rPr>
                <a:t>Novel diagnostic and therapeutic strategies</a:t>
              </a:r>
              <a:br>
                <a:rPr lang="en-CA" sz="2400">
                  <a:latin typeface="Franklin Gothic Medium" panose="020B0603020102020204" pitchFamily="34" charset="0"/>
                </a:rPr>
              </a:br>
              <a:r>
                <a:rPr lang="en-CA" sz="2400">
                  <a:solidFill>
                    <a:srgbClr val="283A5B"/>
                  </a:solidFill>
                  <a:latin typeface="Franklin Gothic Medium"/>
                </a:rPr>
                <a:t>in cardiovascular medicine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7CA2714-A4B9-4430-AD2F-B97203F2680C}"/>
                </a:ext>
              </a:extLst>
            </p:cNvPr>
            <p:cNvGrpSpPr/>
            <p:nvPr/>
          </p:nvGrpSpPr>
          <p:grpSpPr>
            <a:xfrm>
              <a:off x="218979" y="2146836"/>
              <a:ext cx="4348875" cy="2192000"/>
              <a:chOff x="218979" y="2176993"/>
              <a:chExt cx="4348875" cy="2192000"/>
            </a:xfrm>
          </p:grpSpPr>
          <p:pic>
            <p:nvPicPr>
              <p:cNvPr id="13" name="Picture 12" descr="A heart shaped pink symbol&#10;&#10;AI-generated content may be incorrect.">
                <a:extLst>
                  <a:ext uri="{FF2B5EF4-FFF2-40B4-BE49-F238E27FC236}">
                    <a16:creationId xmlns:a16="http://schemas.microsoft.com/office/drawing/2014/main" id="{FD4095CB-255B-554A-9D93-C7E5C97504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52167" y="2176993"/>
                <a:ext cx="1425684" cy="122046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B00D75-BBF0-AAE2-AB0D-FA4057CAA339}"/>
                  </a:ext>
                </a:extLst>
              </p:cNvPr>
              <p:cNvSpPr txBox="1"/>
              <p:nvPr/>
            </p:nvSpPr>
            <p:spPr>
              <a:xfrm>
                <a:off x="218979" y="3507219"/>
                <a:ext cx="4348875" cy="86177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CA" sz="2500" b="1">
                    <a:latin typeface="Arial"/>
                    <a:cs typeface="Arial"/>
                  </a:rPr>
                  <a:t>Canadian </a:t>
                </a:r>
                <a:r>
                  <a:rPr lang="en-CA" sz="2500" b="1">
                    <a:latin typeface="Avenir Black"/>
                    <a:cs typeface="Arial"/>
                  </a:rPr>
                  <a:t>VIGOUR</a:t>
                </a:r>
                <a:r>
                  <a:rPr lang="en-CA" sz="2500" b="1">
                    <a:latin typeface="Arial"/>
                    <a:cs typeface="Arial"/>
                  </a:rPr>
                  <a:t> Centre </a:t>
                </a:r>
              </a:p>
              <a:p>
                <a:pPr algn="ctr"/>
                <a:r>
                  <a:rPr lang="en-CA" sz="2500" b="1">
                    <a:latin typeface="Arial"/>
                    <a:cs typeface="Arial"/>
                  </a:rPr>
                  <a:t>Bridging Hearts and Minds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C298C7-DD52-C403-2F4E-983D3017074C}"/>
              </a:ext>
            </a:extLst>
          </p:cNvPr>
          <p:cNvGrpSpPr/>
          <p:nvPr/>
        </p:nvGrpSpPr>
        <p:grpSpPr>
          <a:xfrm>
            <a:off x="8303740" y="1811785"/>
            <a:ext cx="3723166" cy="3308777"/>
            <a:chOff x="8313618" y="1376985"/>
            <a:chExt cx="3723166" cy="330877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9B120E-9AC6-FB5A-23AD-9FAFF6A7E830}"/>
                </a:ext>
              </a:extLst>
            </p:cNvPr>
            <p:cNvSpPr txBox="1"/>
            <p:nvPr/>
          </p:nvSpPr>
          <p:spPr>
            <a:xfrm>
              <a:off x="8397460" y="3854765"/>
              <a:ext cx="3639324" cy="83099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CA" sz="2400">
                  <a:solidFill>
                    <a:srgbClr val="283A5B"/>
                  </a:solidFill>
                  <a:latin typeface="Franklin Gothic Medium"/>
                  <a:ea typeface="+mn-lt"/>
                  <a:cs typeface="+mn-lt"/>
                </a:rPr>
                <a:t>Innovation</a:t>
              </a:r>
              <a:r>
                <a:rPr lang="en-CA" sz="2400">
                  <a:solidFill>
                    <a:srgbClr val="283A5B"/>
                  </a:solidFill>
                  <a:latin typeface="Franklin Gothic Medium"/>
                  <a:ea typeface="Calibri"/>
                  <a:cs typeface="Calibri"/>
                </a:rPr>
                <a:t> in acute stroke diagnosis and treatment </a:t>
              </a:r>
              <a:endParaRPr lang="en-CA" sz="2400">
                <a:solidFill>
                  <a:srgbClr val="283A5B"/>
                </a:solidFill>
                <a:latin typeface="Franklin Gothic Medium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F506A4A-BACE-101A-584B-80618F5AC47C}"/>
                </a:ext>
              </a:extLst>
            </p:cNvPr>
            <p:cNvGrpSpPr/>
            <p:nvPr/>
          </p:nvGrpSpPr>
          <p:grpSpPr>
            <a:xfrm>
              <a:off x="8313618" y="1376985"/>
              <a:ext cx="3431665" cy="2232752"/>
              <a:chOff x="8201153" y="4114562"/>
              <a:chExt cx="3431665" cy="2232752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56EF2303-35F2-EFAB-CE1F-6DBF2C26A6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r="65655"/>
              <a:stretch>
                <a:fillRect/>
              </a:stretch>
            </p:blipFill>
            <p:spPr>
              <a:xfrm>
                <a:off x="9078073" y="4114562"/>
                <a:ext cx="1727212" cy="1211883"/>
              </a:xfrm>
              <a:prstGeom prst="rect">
                <a:avLst/>
              </a:prstGeom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BAA0EE58-A93E-EF61-55EB-5D39B0A891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34345"/>
              <a:stretch>
                <a:fillRect/>
              </a:stretch>
            </p:blipFill>
            <p:spPr>
              <a:xfrm>
                <a:off x="8201153" y="5086022"/>
                <a:ext cx="3431665" cy="126129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13279771"/>
      </p:ext>
    </p:extLst>
  </p:cSld>
  <p:clrMapOvr>
    <a:masterClrMapping/>
  </p:clrMapOvr>
  <p:transition spd="slow" advClick="0" advTm="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C65C9-4793-9035-C7AA-316434B44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4706D9-7293-AAC8-7A58-97B6209915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3"/>
          <a:stretch>
            <a:fillRect/>
          </a:stretch>
        </p:blipFill>
        <p:spPr>
          <a:xfrm>
            <a:off x="-1" y="802105"/>
            <a:ext cx="12188825" cy="60679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0AA452-9982-D2AF-D8BE-4F8B9FD94C21}"/>
              </a:ext>
            </a:extLst>
          </p:cNvPr>
          <p:cNvSpPr/>
          <p:nvPr/>
        </p:nvSpPr>
        <p:spPr>
          <a:xfrm>
            <a:off x="-7" y="313576"/>
            <a:ext cx="12188825" cy="655645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lang="en-CA" sz="2800">
              <a:solidFill>
                <a:srgbClr val="283A5B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16F826-77B1-D522-7055-41DE144763ED}"/>
              </a:ext>
            </a:extLst>
          </p:cNvPr>
          <p:cNvSpPr/>
          <p:nvPr/>
        </p:nvSpPr>
        <p:spPr>
          <a:xfrm>
            <a:off x="-4" y="1894"/>
            <a:ext cx="12188825" cy="846990"/>
          </a:xfrm>
          <a:prstGeom prst="rect">
            <a:avLst/>
          </a:prstGeom>
          <a:solidFill>
            <a:srgbClr val="96B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E151D-0179-F55A-F1D3-68951051EF5D}"/>
              </a:ext>
            </a:extLst>
          </p:cNvPr>
          <p:cNvSpPr txBox="1"/>
          <p:nvPr/>
        </p:nvSpPr>
        <p:spPr>
          <a:xfrm>
            <a:off x="458238" y="194557"/>
            <a:ext cx="112723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CA" sz="2400" b="1">
                <a:solidFill>
                  <a:srgbClr val="FFFFFF"/>
                </a:solidFill>
                <a:latin typeface="Franklin Gothic Demi"/>
              </a:rPr>
              <a:t>EXPERTISE IN ONCOLOGY</a:t>
            </a:r>
            <a:endParaRPr lang="en-CA" sz="2400">
              <a:solidFill>
                <a:srgbClr val="FFFFFF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3989DE9-20EE-4796-C3DD-89D28110DEF0}"/>
              </a:ext>
            </a:extLst>
          </p:cNvPr>
          <p:cNvSpPr/>
          <p:nvPr/>
        </p:nvSpPr>
        <p:spPr>
          <a:xfrm>
            <a:off x="3479765" y="1649095"/>
            <a:ext cx="4156364" cy="4156364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946E9C-5BC3-40E2-5774-3A2285A0AD2C}"/>
              </a:ext>
            </a:extLst>
          </p:cNvPr>
          <p:cNvGrpSpPr/>
          <p:nvPr/>
        </p:nvGrpSpPr>
        <p:grpSpPr>
          <a:xfrm>
            <a:off x="6541886" y="2372731"/>
            <a:ext cx="5680707" cy="2970021"/>
            <a:chOff x="6541886" y="2372731"/>
            <a:chExt cx="5680707" cy="297002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7715F2-8909-2012-3CC7-78A3213157B4}"/>
                </a:ext>
              </a:extLst>
            </p:cNvPr>
            <p:cNvSpPr txBox="1"/>
            <p:nvPr/>
          </p:nvSpPr>
          <p:spPr>
            <a:xfrm>
              <a:off x="8789422" y="4019313"/>
              <a:ext cx="343317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0" i="0" dirty="0">
                  <a:solidFill>
                    <a:srgbClr val="283A5B"/>
                  </a:solidFill>
                  <a:effectLst/>
                  <a:latin typeface="Franklin Gothic Medium"/>
                </a:rPr>
                <a:t>Canada’s largest cancer treatment and research </a:t>
              </a:r>
              <a:r>
                <a:rPr lang="en-US" sz="2000" b="0" i="0" dirty="0">
                  <a:effectLst/>
                  <a:latin typeface="Franklin Gothic Medium"/>
                </a:rPr>
                <a:t>facility</a:t>
              </a:r>
              <a:r>
                <a:rPr lang="en-US" sz="2000" b="0" i="0" dirty="0">
                  <a:solidFill>
                    <a:srgbClr val="283A5B"/>
                  </a:solidFill>
                  <a:effectLst/>
                  <a:latin typeface="Franklin Gothic Medium"/>
                </a:rPr>
                <a:t> and 2</a:t>
              </a:r>
              <a:r>
                <a:rPr lang="en-US" sz="2000" b="0" i="0" baseline="30000" dirty="0">
                  <a:solidFill>
                    <a:srgbClr val="283A5B"/>
                  </a:solidFill>
                  <a:effectLst/>
                  <a:latin typeface="Franklin Gothic Medium"/>
                </a:rPr>
                <a:t>nd</a:t>
              </a:r>
              <a:r>
                <a:rPr lang="en-US" sz="2000" b="0" i="0" dirty="0">
                  <a:solidFill>
                    <a:srgbClr val="283A5B"/>
                  </a:solidFill>
                  <a:effectLst/>
                  <a:latin typeface="Franklin Gothic Medium"/>
                </a:rPr>
                <a:t> largest in North America</a:t>
              </a:r>
              <a:endParaRPr lang="en-CA" sz="2000" dirty="0">
                <a:solidFill>
                  <a:srgbClr val="283A5B"/>
                </a:solidFill>
                <a:latin typeface="Franklin Gothic Medium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CED333-2EF7-3D07-F34A-0240D323C8FD}"/>
                </a:ext>
              </a:extLst>
            </p:cNvPr>
            <p:cNvSpPr txBox="1"/>
            <p:nvPr/>
          </p:nvSpPr>
          <p:spPr>
            <a:xfrm>
              <a:off x="8814927" y="2625026"/>
              <a:ext cx="3202495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400" dirty="0">
                  <a:solidFill>
                    <a:srgbClr val="283A5B"/>
                  </a:solidFill>
                  <a:latin typeface="Franklin Gothic Medium"/>
                </a:rPr>
                <a:t>A</a:t>
              </a:r>
              <a:r>
                <a:rPr lang="en-CA" sz="2400" dirty="0" err="1">
                  <a:solidFill>
                    <a:srgbClr val="283A5B"/>
                  </a:solidFill>
                  <a:latin typeface="Franklin Gothic Medium"/>
                </a:rPr>
                <a:t>rthur</a:t>
              </a:r>
              <a:r>
                <a:rPr lang="en-CA" sz="2400" dirty="0">
                  <a:solidFill>
                    <a:srgbClr val="283A5B"/>
                  </a:solidFill>
                  <a:latin typeface="Franklin Gothic Medium"/>
                </a:rPr>
                <a:t> J.E. Child Comprehensive </a:t>
              </a:r>
              <a:br>
                <a:rPr lang="en-CA" sz="2400" dirty="0">
                  <a:solidFill>
                    <a:srgbClr val="283A5B"/>
                  </a:solidFill>
                  <a:latin typeface="Franklin Gothic Medium"/>
                </a:rPr>
              </a:br>
              <a:r>
                <a:rPr lang="en-CA" sz="2400" dirty="0">
                  <a:solidFill>
                    <a:srgbClr val="283A5B"/>
                  </a:solidFill>
                  <a:latin typeface="Franklin Gothic Medium"/>
                </a:rPr>
                <a:t>Cancer Centre</a:t>
              </a:r>
              <a:endParaRPr lang="en-CA" sz="2400" dirty="0">
                <a:latin typeface="Franklin Gothic Medium"/>
              </a:endParaRPr>
            </a:p>
          </p:txBody>
        </p:sp>
        <p:pic>
          <p:nvPicPr>
            <p:cNvPr id="9" name="Picture 8" descr="Arthur J.E. Child Comprehensive Cancer Centre | Alberta Health Services">
              <a:extLst>
                <a:ext uri="{FF2B5EF4-FFF2-40B4-BE49-F238E27FC236}">
                  <a16:creationId xmlns:a16="http://schemas.microsoft.com/office/drawing/2014/main" id="{956D1DC5-D156-46FB-DA7C-54C7C4FD7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21875" r="21875"/>
            <a:stretch>
              <a:fillRect/>
            </a:stretch>
          </p:blipFill>
          <p:spPr>
            <a:xfrm>
              <a:off x="6541886" y="2372731"/>
              <a:ext cx="2095200" cy="2095200"/>
            </a:xfrm>
            <a:prstGeom prst="ellipse">
              <a:avLst/>
            </a:prstGeom>
            <a:solidFill>
              <a:srgbClr val="005471"/>
            </a:solidFill>
            <a:ln w="31750"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9693AF-C65B-3A77-D447-5401B4D1A176}"/>
              </a:ext>
            </a:extLst>
          </p:cNvPr>
          <p:cNvGrpSpPr/>
          <p:nvPr/>
        </p:nvGrpSpPr>
        <p:grpSpPr>
          <a:xfrm>
            <a:off x="4599126" y="4125692"/>
            <a:ext cx="2061329" cy="2095200"/>
            <a:chOff x="4599126" y="4125692"/>
            <a:chExt cx="2061329" cy="20952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319CB40-F7C7-F3A5-A1AF-702FE5A969ED}"/>
                </a:ext>
              </a:extLst>
            </p:cNvPr>
            <p:cNvSpPr/>
            <p:nvPr/>
          </p:nvSpPr>
          <p:spPr>
            <a:xfrm>
              <a:off x="4599126" y="4125692"/>
              <a:ext cx="2061329" cy="2095200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24D7E3B-45DE-CF02-94FD-B0F9419E5683}"/>
                </a:ext>
              </a:extLst>
            </p:cNvPr>
            <p:cNvGrpSpPr/>
            <p:nvPr/>
          </p:nvGrpSpPr>
          <p:grpSpPr>
            <a:xfrm>
              <a:off x="4751607" y="4438014"/>
              <a:ext cx="1756367" cy="1228339"/>
              <a:chOff x="9366049" y="3593350"/>
              <a:chExt cx="1563009" cy="1075441"/>
            </a:xfrm>
          </p:grpSpPr>
          <p:pic>
            <p:nvPicPr>
              <p:cNvPr id="2066" name="Picture 18" descr="ARNIE CHARBONNEAU CANCER INSTITUTE">
                <a:extLst>
                  <a:ext uri="{FF2B5EF4-FFF2-40B4-BE49-F238E27FC236}">
                    <a16:creationId xmlns:a16="http://schemas.microsoft.com/office/drawing/2014/main" id="{D6C4FDBC-55AA-4F5E-96F4-CACE6E4F2C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30" t="1" b="5075"/>
              <a:stretch>
                <a:fillRect/>
              </a:stretch>
            </p:blipFill>
            <p:spPr bwMode="auto">
              <a:xfrm>
                <a:off x="9366049" y="4110633"/>
                <a:ext cx="1563009" cy="5581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 descr="ARNIE CHARBONNEAU CANCER INSTITUTE">
                <a:extLst>
                  <a:ext uri="{FF2B5EF4-FFF2-40B4-BE49-F238E27FC236}">
                    <a16:creationId xmlns:a16="http://schemas.microsoft.com/office/drawing/2014/main" id="{6C75168B-D120-0C00-455E-7D0BDFB291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4702" b="-4093"/>
              <a:stretch>
                <a:fillRect/>
              </a:stretch>
            </p:blipFill>
            <p:spPr bwMode="auto">
              <a:xfrm>
                <a:off x="9891419" y="3593350"/>
                <a:ext cx="599770" cy="7025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4AAF0E-5FF6-7C62-0574-40C5173C1669}"/>
              </a:ext>
            </a:extLst>
          </p:cNvPr>
          <p:cNvGrpSpPr/>
          <p:nvPr/>
        </p:nvGrpSpPr>
        <p:grpSpPr>
          <a:xfrm>
            <a:off x="693056" y="2373505"/>
            <a:ext cx="4221080" cy="2093652"/>
            <a:chOff x="693056" y="2373505"/>
            <a:chExt cx="4221080" cy="2093652"/>
          </a:xfrm>
        </p:grpSpPr>
        <p:pic>
          <p:nvPicPr>
            <p:cNvPr id="2064" name="Picture 16" descr="Facilities - NACTRC">
              <a:extLst>
                <a:ext uri="{FF2B5EF4-FFF2-40B4-BE49-F238E27FC236}">
                  <a16:creationId xmlns:a16="http://schemas.microsoft.com/office/drawing/2014/main" id="{83EF7EEC-8AB8-A422-2B98-7FCC29051E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06" t="-197" r="21399" b="197"/>
            <a:stretch>
              <a:fillRect/>
            </a:stretch>
          </p:blipFill>
          <p:spPr bwMode="auto">
            <a:xfrm>
              <a:off x="2820484" y="2373505"/>
              <a:ext cx="2093652" cy="2093652"/>
            </a:xfrm>
            <a:prstGeom prst="ellipse">
              <a:avLst/>
            </a:prstGeom>
            <a:solidFill>
              <a:srgbClr val="005471"/>
            </a:solidFill>
            <a:ln w="31750"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E2C91F-6CA1-9F27-583E-5DEC6EE2164D}"/>
                </a:ext>
              </a:extLst>
            </p:cNvPr>
            <p:cNvSpPr txBox="1"/>
            <p:nvPr/>
          </p:nvSpPr>
          <p:spPr>
            <a:xfrm>
              <a:off x="693056" y="2917953"/>
              <a:ext cx="2093653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/>
              <a:r>
                <a:rPr lang="en-CA" sz="2400" dirty="0">
                  <a:solidFill>
                    <a:srgbClr val="283A5B"/>
                  </a:solidFill>
                  <a:latin typeface="Franklin Gothic Medium"/>
                </a:rPr>
                <a:t>Cross Cancer Institute</a:t>
              </a:r>
              <a:endParaRPr lang="en-CA" sz="2400" dirty="0">
                <a:latin typeface="Franklin Gothic Medium"/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715150"/>
      </p:ext>
    </p:extLst>
  </p:cSld>
  <p:clrMapOvr>
    <a:masterClrMapping/>
  </p:clrMapOvr>
  <p:transition spd="slow" advClick="0" advTm="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7713A-F0C8-8438-C914-68776865F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BC4F2E-F0F4-4B1F-6B67-56C6426464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1"/>
            <a:ext cx="12188826" cy="68700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9A8291-5E97-9E52-85D8-9D3AF4708065}"/>
              </a:ext>
            </a:extLst>
          </p:cNvPr>
          <p:cNvSpPr/>
          <p:nvPr/>
        </p:nvSpPr>
        <p:spPr>
          <a:xfrm>
            <a:off x="0" y="0"/>
            <a:ext cx="12188825" cy="687003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B990CE-EB7F-CF9A-54F4-FB65EEE4715A}"/>
              </a:ext>
            </a:extLst>
          </p:cNvPr>
          <p:cNvSpPr/>
          <p:nvPr/>
        </p:nvSpPr>
        <p:spPr>
          <a:xfrm>
            <a:off x="-4" y="1894"/>
            <a:ext cx="12188825" cy="846990"/>
          </a:xfrm>
          <a:prstGeom prst="rect">
            <a:avLst/>
          </a:prstGeom>
          <a:solidFill>
            <a:srgbClr val="96B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28345-919F-C5A0-CC84-871045FB72B5}"/>
              </a:ext>
            </a:extLst>
          </p:cNvPr>
          <p:cNvSpPr txBox="1"/>
          <p:nvPr/>
        </p:nvSpPr>
        <p:spPr>
          <a:xfrm>
            <a:off x="458238" y="194557"/>
            <a:ext cx="112723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CA" sz="2400" b="1">
                <a:solidFill>
                  <a:srgbClr val="FFFFFF"/>
                </a:solidFill>
                <a:latin typeface="Franklin Gothic Demi"/>
              </a:rPr>
              <a:t>ACTIVE COMMUNITY CLINICAL TRIALS</a:t>
            </a:r>
            <a:endParaRPr lang="en-CA" sz="2400">
              <a:solidFill>
                <a:srgbClr val="FFFFFF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3C2305-AA89-99C3-14A5-8DA565A064C3}"/>
              </a:ext>
            </a:extLst>
          </p:cNvPr>
          <p:cNvGrpSpPr/>
          <p:nvPr/>
        </p:nvGrpSpPr>
        <p:grpSpPr>
          <a:xfrm>
            <a:off x="1715824" y="4792785"/>
            <a:ext cx="10014760" cy="1466503"/>
            <a:chOff x="1715824" y="4792785"/>
            <a:chExt cx="10014760" cy="146650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9FCC6B-B71E-C34B-F71E-75ECAA819C50}"/>
                </a:ext>
              </a:extLst>
            </p:cNvPr>
            <p:cNvSpPr txBox="1"/>
            <p:nvPr/>
          </p:nvSpPr>
          <p:spPr>
            <a:xfrm>
              <a:off x="6026576" y="5058959"/>
              <a:ext cx="5704008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fontAlgn="base">
                <a:spcBef>
                  <a:spcPts val="300"/>
                </a:spcBef>
                <a:spcAft>
                  <a:spcPts val="450"/>
                </a:spcAft>
              </a:pPr>
              <a:r>
                <a:rPr lang="en-US" sz="2400" b="0" i="0" dirty="0">
                  <a:solidFill>
                    <a:srgbClr val="283A5B"/>
                  </a:solidFill>
                  <a:effectLst/>
                  <a:latin typeface="Franklin Gothic Medium"/>
                </a:rPr>
                <a:t>Conducting research into the prevention, treatment and rehabilitation of musculoskeletal injuries</a:t>
              </a:r>
            </a:p>
          </p:txBody>
        </p:sp>
        <p:pic>
          <p:nvPicPr>
            <p:cNvPr id="7" name="Graphic 24" descr="A blue logo with black background&#10;&#10;AI-generated content may be incorrect.">
              <a:extLst>
                <a:ext uri="{FF2B5EF4-FFF2-40B4-BE49-F238E27FC236}">
                  <a16:creationId xmlns:a16="http://schemas.microsoft.com/office/drawing/2014/main" id="{EFD524C4-3227-E7CF-1D02-0F51E16FA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260" b="6260"/>
            <a:stretch/>
          </p:blipFill>
          <p:spPr>
            <a:xfrm>
              <a:off x="1715824" y="4792785"/>
              <a:ext cx="3618507" cy="135053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370801A-66AB-71A2-F4D8-727576274B04}"/>
              </a:ext>
            </a:extLst>
          </p:cNvPr>
          <p:cNvGrpSpPr/>
          <p:nvPr/>
        </p:nvGrpSpPr>
        <p:grpSpPr>
          <a:xfrm>
            <a:off x="1394197" y="1048539"/>
            <a:ext cx="8894141" cy="1916535"/>
            <a:chOff x="1394197" y="1048539"/>
            <a:chExt cx="8894141" cy="19165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C4C1E6-4C12-AA68-3098-BA643DEC411C}"/>
                </a:ext>
              </a:extLst>
            </p:cNvPr>
            <p:cNvSpPr txBox="1"/>
            <p:nvPr/>
          </p:nvSpPr>
          <p:spPr>
            <a:xfrm>
              <a:off x="6026576" y="1712970"/>
              <a:ext cx="42617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CA" sz="2400" dirty="0">
                  <a:solidFill>
                    <a:srgbClr val="283A5B"/>
                  </a:solidFill>
                  <a:latin typeface="Franklin Gothic Medium"/>
                </a:rPr>
                <a:t>Connecting the community </a:t>
              </a:r>
              <a:br>
                <a:rPr lang="en-CA" sz="2400" dirty="0">
                  <a:latin typeface="Franklin Gothic Medium" panose="020B0603020102020204" pitchFamily="34" charset="0"/>
                </a:rPr>
              </a:br>
              <a:r>
                <a:rPr lang="en-CA" sz="2400" dirty="0">
                  <a:solidFill>
                    <a:srgbClr val="283A5B"/>
                  </a:solidFill>
                  <a:latin typeface="Franklin Gothic Medium"/>
                </a:rPr>
                <a:t>to clinical trials</a:t>
              </a:r>
            </a:p>
          </p:txBody>
        </p:sp>
        <p:pic>
          <p:nvPicPr>
            <p:cNvPr id="15" name="Picture 14" descr="A logo with a map and text&#10;&#10;AI-generated content may be incorrect.">
              <a:extLst>
                <a:ext uri="{FF2B5EF4-FFF2-40B4-BE49-F238E27FC236}">
                  <a16:creationId xmlns:a16="http://schemas.microsoft.com/office/drawing/2014/main" id="{CB7B07F6-9FB5-0A31-03C7-41096E436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394197" y="1048539"/>
              <a:ext cx="4261761" cy="191653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EB58C2F-B56B-3CC4-0109-6CF3D3A99C8E}"/>
              </a:ext>
            </a:extLst>
          </p:cNvPr>
          <p:cNvGrpSpPr/>
          <p:nvPr/>
        </p:nvGrpSpPr>
        <p:grpSpPr>
          <a:xfrm>
            <a:off x="1771726" y="3266006"/>
            <a:ext cx="10170471" cy="1169483"/>
            <a:chOff x="1771726" y="3266006"/>
            <a:chExt cx="10170471" cy="116948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A89A78-7299-7D11-0908-8803DC6F4C08}"/>
                </a:ext>
              </a:extLst>
            </p:cNvPr>
            <p:cNvSpPr txBox="1"/>
            <p:nvPr/>
          </p:nvSpPr>
          <p:spPr>
            <a:xfrm>
              <a:off x="6026575" y="3595927"/>
              <a:ext cx="5915622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400" dirty="0">
                  <a:solidFill>
                    <a:srgbClr val="283A5B"/>
                  </a:solidFill>
                  <a:latin typeface="Franklin Gothic Medium"/>
                </a:rPr>
                <a:t>Contributing to the future </a:t>
              </a:r>
              <a:br>
                <a:rPr lang="en-US" sz="2400" dirty="0">
                  <a:solidFill>
                    <a:srgbClr val="283A5B"/>
                  </a:solidFill>
                  <a:latin typeface="Franklin Gothic Medium"/>
                </a:rPr>
              </a:br>
              <a:r>
                <a:rPr lang="en-US" sz="2400" dirty="0">
                  <a:solidFill>
                    <a:srgbClr val="283A5B"/>
                  </a:solidFill>
                  <a:latin typeface="Franklin Gothic Medium"/>
                </a:rPr>
                <a:t>of medical innovation</a:t>
              </a:r>
              <a:endParaRPr lang="en-CA" sz="2400" dirty="0">
                <a:solidFill>
                  <a:srgbClr val="283A5B"/>
                </a:solidFill>
                <a:latin typeface="Franklin Gothic Medium"/>
              </a:endParaRPr>
            </a:p>
          </p:txBody>
        </p:sp>
        <p:pic>
          <p:nvPicPr>
            <p:cNvPr id="19" name="Graphic 14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CCA9129D-06EF-F1C8-53EB-BE2BC7581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771726" y="3266006"/>
              <a:ext cx="3506703" cy="1169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6369242"/>
      </p:ext>
    </p:extLst>
  </p:cSld>
  <p:clrMapOvr>
    <a:masterClrMapping/>
  </p:clrMapOvr>
  <p:transition spd="slow" advClick="0" advTm="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dropper and a glass of liquid&#10;&#10;AI-generated content may be incorrect.">
            <a:extLst>
              <a:ext uri="{FF2B5EF4-FFF2-40B4-BE49-F238E27FC236}">
                <a16:creationId xmlns:a16="http://schemas.microsoft.com/office/drawing/2014/main" id="{FA52FD58-0935-E2E7-D965-E519C4BB31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68557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35A735-2C0A-A120-04EA-DE9C8FD77055}"/>
              </a:ext>
            </a:extLst>
          </p:cNvPr>
          <p:cNvSpPr/>
          <p:nvPr/>
        </p:nvSpPr>
        <p:spPr>
          <a:xfrm>
            <a:off x="-1" y="0"/>
            <a:ext cx="12188826" cy="6855704"/>
          </a:xfrm>
          <a:prstGeom prst="rect">
            <a:avLst/>
          </a:prstGeom>
          <a:solidFill>
            <a:srgbClr val="283A5B">
              <a:alpha val="77104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1" y="2722003"/>
            <a:ext cx="8229600" cy="1143000"/>
          </a:xfrm>
        </p:spPr>
        <p:txBody>
          <a:bodyPr>
            <a:noAutofit/>
          </a:bodyPr>
          <a:lstStyle/>
          <a:p>
            <a:r>
              <a:rPr lang="en-CA" sz="5500" b="1">
                <a:solidFill>
                  <a:schemeClr val="bg1"/>
                </a:solidFill>
                <a:latin typeface="Franklin Gothic Demi"/>
              </a:rPr>
              <a:t>ALBERTA </a:t>
            </a:r>
            <a:r>
              <a:rPr lang="en-CA" sz="5500" b="1">
                <a:solidFill>
                  <a:srgbClr val="96BF54"/>
                </a:solidFill>
                <a:latin typeface="Franklin Gothic Demi"/>
              </a:rPr>
              <a:t>CLINICAL TRIAL </a:t>
            </a:r>
            <a:r>
              <a:rPr lang="en-CA" sz="5500" b="1">
                <a:solidFill>
                  <a:schemeClr val="bg1"/>
                </a:solidFill>
                <a:latin typeface="Franklin Gothic Demi"/>
              </a:rPr>
              <a:t>ACTIVITY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47E97-F2FD-57F6-E23D-20D3B0F41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flowers and trees&#10;&#10;AI-generated content may be incorrect.">
            <a:extLst>
              <a:ext uri="{FF2B5EF4-FFF2-40B4-BE49-F238E27FC236}">
                <a16:creationId xmlns:a16="http://schemas.microsoft.com/office/drawing/2014/main" id="{0FED3B1A-E056-9ED8-CD27-1F4185268B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88825" cy="6856214"/>
          </a:xfrm>
          <a:prstGeom prst="rect">
            <a:avLst/>
          </a:prstGeom>
        </p:spPr>
      </p:pic>
      <p:pic>
        <p:nvPicPr>
          <p:cNvPr id="6" name="Picture 5" descr="A field of flowers and trees&#10;&#10;AI-generated content may be incorrect.">
            <a:extLst>
              <a:ext uri="{FF2B5EF4-FFF2-40B4-BE49-F238E27FC236}">
                <a16:creationId xmlns:a16="http://schemas.microsoft.com/office/drawing/2014/main" id="{8B4CAAFD-00B3-2E45-8964-6D3CA223B0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1250"/>
          <a:stretch>
            <a:fillRect/>
          </a:stretch>
        </p:blipFill>
        <p:spPr>
          <a:xfrm>
            <a:off x="0" y="1786"/>
            <a:ext cx="7077205" cy="6856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683341-A434-7DD3-E48F-7EC66537C78E}"/>
              </a:ext>
            </a:extLst>
          </p:cNvPr>
          <p:cNvSpPr txBox="1"/>
          <p:nvPr/>
        </p:nvSpPr>
        <p:spPr>
          <a:xfrm>
            <a:off x="398609" y="3432758"/>
            <a:ext cx="626023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4800" b="1">
                <a:solidFill>
                  <a:schemeClr val="bg1"/>
                </a:solidFill>
                <a:latin typeface="Franklin Gothic Medium" panose="020B0603020102020204" pitchFamily="34" charset="0"/>
              </a:rPr>
              <a:t>FROM FUNDING TO COMMERCIALIZATION, WE ARE ALBERTA’S INNOVATION ENGINE </a:t>
            </a:r>
          </a:p>
        </p:txBody>
      </p:sp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7DFDF43E-08F4-B705-16D3-F73873E05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652" y="941333"/>
            <a:ext cx="5228185" cy="189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09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Char"/>
      </p:transition>
    </mc:Choice>
    <mc:Fallback xmlns="">
      <p:transition spd="slow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01A11-2493-62B2-2EF6-1BF2051CA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ectangle 224">
            <a:extLst>
              <a:ext uri="{FF2B5EF4-FFF2-40B4-BE49-F238E27FC236}">
                <a16:creationId xmlns:a16="http://schemas.microsoft.com/office/drawing/2014/main" id="{9769F590-1006-34A4-1621-4DC555D7DB12}"/>
              </a:ext>
            </a:extLst>
          </p:cNvPr>
          <p:cNvSpPr/>
          <p:nvPr/>
        </p:nvSpPr>
        <p:spPr>
          <a:xfrm>
            <a:off x="0" y="0"/>
            <a:ext cx="3551002" cy="6858000"/>
          </a:xfrm>
          <a:prstGeom prst="rect">
            <a:avLst/>
          </a:prstGeom>
          <a:solidFill>
            <a:srgbClr val="283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8" name="Graphic 97" descr="Man with solid fill">
            <a:extLst>
              <a:ext uri="{FF2B5EF4-FFF2-40B4-BE49-F238E27FC236}">
                <a16:creationId xmlns:a16="http://schemas.microsoft.com/office/drawing/2014/main" id="{5113BB03-F740-4145-E9D7-18BD40876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0141" y="658368"/>
            <a:ext cx="457200" cy="457200"/>
          </a:xfrm>
          <a:prstGeom prst="rect">
            <a:avLst/>
          </a:prstGeom>
        </p:spPr>
      </p:pic>
      <p:pic>
        <p:nvPicPr>
          <p:cNvPr id="102" name="Graphic 101" descr="Man with solid fill">
            <a:extLst>
              <a:ext uri="{FF2B5EF4-FFF2-40B4-BE49-F238E27FC236}">
                <a16:creationId xmlns:a16="http://schemas.microsoft.com/office/drawing/2014/main" id="{721C583C-3308-DA8C-5AD6-E1C5A7AEE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95997" y="728472"/>
            <a:ext cx="457200" cy="457200"/>
          </a:xfrm>
          <a:prstGeom prst="rect">
            <a:avLst/>
          </a:prstGeom>
        </p:spPr>
      </p:pic>
      <p:pic>
        <p:nvPicPr>
          <p:cNvPr id="114" name="Graphic 113" descr="Man with solid fill">
            <a:extLst>
              <a:ext uri="{FF2B5EF4-FFF2-40B4-BE49-F238E27FC236}">
                <a16:creationId xmlns:a16="http://schemas.microsoft.com/office/drawing/2014/main" id="{244718C0-E70B-B424-AC93-3B95EA7730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5783" y="1600200"/>
            <a:ext cx="457200" cy="457200"/>
          </a:xfrm>
          <a:prstGeom prst="rect">
            <a:avLst/>
          </a:prstGeom>
        </p:spPr>
      </p:pic>
      <p:pic>
        <p:nvPicPr>
          <p:cNvPr id="115" name="Graphic 114" descr="Man with solid fill">
            <a:extLst>
              <a:ext uri="{FF2B5EF4-FFF2-40B4-BE49-F238E27FC236}">
                <a16:creationId xmlns:a16="http://schemas.microsoft.com/office/drawing/2014/main" id="{99C0E6D6-45FA-15FE-0850-5BF3EA5B4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10323" y="1807464"/>
            <a:ext cx="457200" cy="457200"/>
          </a:xfrm>
          <a:prstGeom prst="rect">
            <a:avLst/>
          </a:prstGeom>
        </p:spPr>
      </p:pic>
      <p:pic>
        <p:nvPicPr>
          <p:cNvPr id="117" name="Graphic 116" descr="Man with solid fill">
            <a:extLst>
              <a:ext uri="{FF2B5EF4-FFF2-40B4-BE49-F238E27FC236}">
                <a16:creationId xmlns:a16="http://schemas.microsoft.com/office/drawing/2014/main" id="{88728382-9631-F9AB-8744-DF667B3FE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6389" y="2215896"/>
            <a:ext cx="457200" cy="457200"/>
          </a:xfrm>
          <a:prstGeom prst="rect">
            <a:avLst/>
          </a:prstGeom>
        </p:spPr>
      </p:pic>
      <p:pic>
        <p:nvPicPr>
          <p:cNvPr id="122" name="Graphic 121" descr="Man with solid fill">
            <a:extLst>
              <a:ext uri="{FF2B5EF4-FFF2-40B4-BE49-F238E27FC236}">
                <a16:creationId xmlns:a16="http://schemas.microsoft.com/office/drawing/2014/main" id="{555C1AE7-312F-E0B4-F1DE-890780EAA5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18217" y="2901696"/>
            <a:ext cx="457200" cy="457200"/>
          </a:xfrm>
          <a:prstGeom prst="rect">
            <a:avLst/>
          </a:prstGeom>
        </p:spPr>
      </p:pic>
      <p:pic>
        <p:nvPicPr>
          <p:cNvPr id="128" name="Graphic 127" descr="Man with solid fill">
            <a:extLst>
              <a:ext uri="{FF2B5EF4-FFF2-40B4-BE49-F238E27FC236}">
                <a16:creationId xmlns:a16="http://schemas.microsoft.com/office/drawing/2014/main" id="{484723A4-D115-4C2E-93FE-15D4F73368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65471" y="1546539"/>
            <a:ext cx="457200" cy="457200"/>
          </a:xfrm>
          <a:prstGeom prst="rect">
            <a:avLst/>
          </a:prstGeom>
        </p:spPr>
      </p:pic>
      <p:pic>
        <p:nvPicPr>
          <p:cNvPr id="131" name="Graphic 130" descr="Man with solid fill">
            <a:extLst>
              <a:ext uri="{FF2B5EF4-FFF2-40B4-BE49-F238E27FC236}">
                <a16:creationId xmlns:a16="http://schemas.microsoft.com/office/drawing/2014/main" id="{E2C24F07-8D4D-CF70-7FE2-3712CE6EFF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29291" y="1578864"/>
            <a:ext cx="457200" cy="457200"/>
          </a:xfrm>
          <a:prstGeom prst="rect">
            <a:avLst/>
          </a:prstGeom>
        </p:spPr>
      </p:pic>
      <p:pic>
        <p:nvPicPr>
          <p:cNvPr id="140" name="Graphic 139" descr="Man with solid fill">
            <a:extLst>
              <a:ext uri="{FF2B5EF4-FFF2-40B4-BE49-F238E27FC236}">
                <a16:creationId xmlns:a16="http://schemas.microsoft.com/office/drawing/2014/main" id="{2C01D88B-F776-86E9-92BE-01D2B61C0B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48176" y="2421496"/>
            <a:ext cx="457200" cy="457200"/>
          </a:xfrm>
          <a:prstGeom prst="rect">
            <a:avLst/>
          </a:prstGeom>
        </p:spPr>
      </p:pic>
      <p:pic>
        <p:nvPicPr>
          <p:cNvPr id="145" name="Graphic 144" descr="Man with solid fill">
            <a:extLst>
              <a:ext uri="{FF2B5EF4-FFF2-40B4-BE49-F238E27FC236}">
                <a16:creationId xmlns:a16="http://schemas.microsoft.com/office/drawing/2014/main" id="{C11808A8-B82F-DC13-6C86-548D5CA75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0798" y="2474976"/>
            <a:ext cx="457200" cy="457200"/>
          </a:xfrm>
          <a:prstGeom prst="rect">
            <a:avLst/>
          </a:prstGeom>
        </p:spPr>
      </p:pic>
      <p:pic>
        <p:nvPicPr>
          <p:cNvPr id="160" name="Graphic 159" descr="Man with solid fill">
            <a:extLst>
              <a:ext uri="{FF2B5EF4-FFF2-40B4-BE49-F238E27FC236}">
                <a16:creationId xmlns:a16="http://schemas.microsoft.com/office/drawing/2014/main" id="{4555D5B7-AAF5-C56D-E5CE-7E4CC8213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2931" y="3261360"/>
            <a:ext cx="457200" cy="457200"/>
          </a:xfrm>
          <a:prstGeom prst="rect">
            <a:avLst/>
          </a:prstGeom>
        </p:spPr>
      </p:pic>
      <p:pic>
        <p:nvPicPr>
          <p:cNvPr id="166" name="Graphic 165" descr="Man with solid fill">
            <a:extLst>
              <a:ext uri="{FF2B5EF4-FFF2-40B4-BE49-F238E27FC236}">
                <a16:creationId xmlns:a16="http://schemas.microsoft.com/office/drawing/2014/main" id="{BFA1254E-9FEC-E64A-7260-3347911D03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39290" y="3742483"/>
            <a:ext cx="457200" cy="457200"/>
          </a:xfrm>
          <a:prstGeom prst="rect">
            <a:avLst/>
          </a:prstGeom>
        </p:spPr>
      </p:pic>
      <p:pic>
        <p:nvPicPr>
          <p:cNvPr id="168" name="Graphic 167" descr="Man with solid fill">
            <a:extLst>
              <a:ext uri="{FF2B5EF4-FFF2-40B4-BE49-F238E27FC236}">
                <a16:creationId xmlns:a16="http://schemas.microsoft.com/office/drawing/2014/main" id="{0CC4B7EE-8B43-E1BE-BBDB-C3C89E11A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9458" y="4641643"/>
            <a:ext cx="457200" cy="457200"/>
          </a:xfrm>
          <a:prstGeom prst="rect">
            <a:avLst/>
          </a:prstGeom>
        </p:spPr>
      </p:pic>
      <p:pic>
        <p:nvPicPr>
          <p:cNvPr id="178" name="Graphic 177" descr="Man with solid fill">
            <a:extLst>
              <a:ext uri="{FF2B5EF4-FFF2-40B4-BE49-F238E27FC236}">
                <a16:creationId xmlns:a16="http://schemas.microsoft.com/office/drawing/2014/main" id="{708C1943-5EF8-0589-327B-B51E5CFEB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73816" y="3736849"/>
            <a:ext cx="457200" cy="457200"/>
          </a:xfrm>
          <a:prstGeom prst="rect">
            <a:avLst/>
          </a:prstGeom>
        </p:spPr>
      </p:pic>
      <p:pic>
        <p:nvPicPr>
          <p:cNvPr id="186" name="Graphic 185" descr="Man with solid fill">
            <a:extLst>
              <a:ext uri="{FF2B5EF4-FFF2-40B4-BE49-F238E27FC236}">
                <a16:creationId xmlns:a16="http://schemas.microsoft.com/office/drawing/2014/main" id="{CB475CF9-D237-C0B7-3AA1-5065B5528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6247" y="4781851"/>
            <a:ext cx="457200" cy="457200"/>
          </a:xfrm>
          <a:prstGeom prst="rect">
            <a:avLst/>
          </a:prstGeom>
        </p:spPr>
      </p:pic>
      <p:pic>
        <p:nvPicPr>
          <p:cNvPr id="97" name="Graphic 96" descr="Man with solid fill">
            <a:extLst>
              <a:ext uri="{FF2B5EF4-FFF2-40B4-BE49-F238E27FC236}">
                <a16:creationId xmlns:a16="http://schemas.microsoft.com/office/drawing/2014/main" id="{1991CE4A-556A-7943-3E3E-A9AD5CD1DD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28557" y="524256"/>
            <a:ext cx="457200" cy="457200"/>
          </a:xfrm>
          <a:prstGeom prst="rect">
            <a:avLst/>
          </a:prstGeom>
        </p:spPr>
      </p:pic>
      <p:pic>
        <p:nvPicPr>
          <p:cNvPr id="101" name="Graphic 100" descr="Man with solid fill">
            <a:extLst>
              <a:ext uri="{FF2B5EF4-FFF2-40B4-BE49-F238E27FC236}">
                <a16:creationId xmlns:a16="http://schemas.microsoft.com/office/drawing/2014/main" id="{F1A5AD72-3539-856C-D1F5-737C9AE80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2821" y="640080"/>
            <a:ext cx="457200" cy="457200"/>
          </a:xfrm>
          <a:prstGeom prst="rect">
            <a:avLst/>
          </a:prstGeom>
        </p:spPr>
      </p:pic>
      <p:pic>
        <p:nvPicPr>
          <p:cNvPr id="104" name="Graphic 103" descr="Man with solid fill">
            <a:extLst>
              <a:ext uri="{FF2B5EF4-FFF2-40B4-BE49-F238E27FC236}">
                <a16:creationId xmlns:a16="http://schemas.microsoft.com/office/drawing/2014/main" id="{997E4565-51CE-81DF-A63C-D96BA63FD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4801" y="868680"/>
            <a:ext cx="457200" cy="457200"/>
          </a:xfrm>
          <a:prstGeom prst="rect">
            <a:avLst/>
          </a:prstGeom>
        </p:spPr>
      </p:pic>
      <p:pic>
        <p:nvPicPr>
          <p:cNvPr id="106" name="Graphic 105" descr="Man with solid fill">
            <a:extLst>
              <a:ext uri="{FF2B5EF4-FFF2-40B4-BE49-F238E27FC236}">
                <a16:creationId xmlns:a16="http://schemas.microsoft.com/office/drawing/2014/main" id="{591F27C1-BB67-EDF7-39FC-5F319A56A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1421" y="1214949"/>
            <a:ext cx="457200" cy="457200"/>
          </a:xfrm>
          <a:prstGeom prst="rect">
            <a:avLst/>
          </a:prstGeom>
        </p:spPr>
      </p:pic>
      <p:pic>
        <p:nvPicPr>
          <p:cNvPr id="107" name="Graphic 106" descr="Man with solid fill">
            <a:extLst>
              <a:ext uri="{FF2B5EF4-FFF2-40B4-BE49-F238E27FC236}">
                <a16:creationId xmlns:a16="http://schemas.microsoft.com/office/drawing/2014/main" id="{06781879-1895-C286-946C-ED9B3E18A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84517" y="993648"/>
            <a:ext cx="457200" cy="457200"/>
          </a:xfrm>
          <a:prstGeom prst="rect">
            <a:avLst/>
          </a:prstGeom>
        </p:spPr>
      </p:pic>
      <p:pic>
        <p:nvPicPr>
          <p:cNvPr id="111" name="Graphic 110" descr="Man with solid fill">
            <a:extLst>
              <a:ext uri="{FF2B5EF4-FFF2-40B4-BE49-F238E27FC236}">
                <a16:creationId xmlns:a16="http://schemas.microsoft.com/office/drawing/2014/main" id="{4E0050CC-99E7-CD3F-21AD-569643062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9189" y="1371600"/>
            <a:ext cx="457200" cy="457200"/>
          </a:xfrm>
          <a:prstGeom prst="rect">
            <a:avLst/>
          </a:prstGeom>
        </p:spPr>
      </p:pic>
      <p:pic>
        <p:nvPicPr>
          <p:cNvPr id="118" name="Graphic 117" descr="Man with solid fill">
            <a:extLst>
              <a:ext uri="{FF2B5EF4-FFF2-40B4-BE49-F238E27FC236}">
                <a16:creationId xmlns:a16="http://schemas.microsoft.com/office/drawing/2014/main" id="{AB632806-645E-BE8B-D0AA-7C67938FEF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37603" y="2700528"/>
            <a:ext cx="457200" cy="457200"/>
          </a:xfrm>
          <a:prstGeom prst="rect">
            <a:avLst/>
          </a:prstGeom>
        </p:spPr>
      </p:pic>
      <p:pic>
        <p:nvPicPr>
          <p:cNvPr id="121" name="Graphic 120" descr="Man with solid fill">
            <a:extLst>
              <a:ext uri="{FF2B5EF4-FFF2-40B4-BE49-F238E27FC236}">
                <a16:creationId xmlns:a16="http://schemas.microsoft.com/office/drawing/2014/main" id="{C81E80AE-DE9A-973F-7D6B-E4C1ADA5A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32745" y="2987040"/>
            <a:ext cx="457200" cy="457200"/>
          </a:xfrm>
          <a:prstGeom prst="rect">
            <a:avLst/>
          </a:prstGeom>
        </p:spPr>
      </p:pic>
      <p:pic>
        <p:nvPicPr>
          <p:cNvPr id="124" name="Graphic 123" descr="Man with solid fill">
            <a:extLst>
              <a:ext uri="{FF2B5EF4-FFF2-40B4-BE49-F238E27FC236}">
                <a16:creationId xmlns:a16="http://schemas.microsoft.com/office/drawing/2014/main" id="{CA33F0D8-79BD-DA55-351F-BA744694CF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21910" y="2072640"/>
            <a:ext cx="457200" cy="457200"/>
          </a:xfrm>
          <a:prstGeom prst="rect">
            <a:avLst/>
          </a:prstGeom>
        </p:spPr>
      </p:pic>
      <p:pic>
        <p:nvPicPr>
          <p:cNvPr id="126" name="Graphic 125" descr="Man with solid fill">
            <a:extLst>
              <a:ext uri="{FF2B5EF4-FFF2-40B4-BE49-F238E27FC236}">
                <a16:creationId xmlns:a16="http://schemas.microsoft.com/office/drawing/2014/main" id="{DAAB40E3-521E-8452-D868-6470AD340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8624" y="1767840"/>
            <a:ext cx="457200" cy="457200"/>
          </a:xfrm>
          <a:prstGeom prst="rect">
            <a:avLst/>
          </a:prstGeom>
        </p:spPr>
      </p:pic>
      <p:pic>
        <p:nvPicPr>
          <p:cNvPr id="127" name="Graphic 126" descr="Man with solid fill">
            <a:extLst>
              <a:ext uri="{FF2B5EF4-FFF2-40B4-BE49-F238E27FC236}">
                <a16:creationId xmlns:a16="http://schemas.microsoft.com/office/drawing/2014/main" id="{B25660A4-B758-1CEC-2121-C09734F3A9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13719" y="1633728"/>
            <a:ext cx="457200" cy="457200"/>
          </a:xfrm>
          <a:prstGeom prst="rect">
            <a:avLst/>
          </a:prstGeom>
        </p:spPr>
      </p:pic>
      <p:pic>
        <p:nvPicPr>
          <p:cNvPr id="138" name="Graphic 137" descr="Man with solid fill">
            <a:extLst>
              <a:ext uri="{FF2B5EF4-FFF2-40B4-BE49-F238E27FC236}">
                <a16:creationId xmlns:a16="http://schemas.microsoft.com/office/drawing/2014/main" id="{7A49C1BE-6C7D-E546-1FC2-CCB614C44B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88882" y="2652642"/>
            <a:ext cx="457200" cy="457200"/>
          </a:xfrm>
          <a:prstGeom prst="rect">
            <a:avLst/>
          </a:prstGeom>
        </p:spPr>
      </p:pic>
      <p:pic>
        <p:nvPicPr>
          <p:cNvPr id="141" name="Graphic 140" descr="Man with solid fill">
            <a:extLst>
              <a:ext uri="{FF2B5EF4-FFF2-40B4-BE49-F238E27FC236}">
                <a16:creationId xmlns:a16="http://schemas.microsoft.com/office/drawing/2014/main" id="{2BDA7582-9579-EC59-3442-12B0D91470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51475" y="2246376"/>
            <a:ext cx="457200" cy="457200"/>
          </a:xfrm>
          <a:prstGeom prst="rect">
            <a:avLst/>
          </a:prstGeom>
        </p:spPr>
      </p:pic>
      <p:pic>
        <p:nvPicPr>
          <p:cNvPr id="143" name="Graphic 142" descr="Man with solid fill">
            <a:extLst>
              <a:ext uri="{FF2B5EF4-FFF2-40B4-BE49-F238E27FC236}">
                <a16:creationId xmlns:a16="http://schemas.microsoft.com/office/drawing/2014/main" id="{E7C6CC7A-E3B0-D356-CE4C-93F118B0D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3348" y="2033016"/>
            <a:ext cx="457200" cy="457200"/>
          </a:xfrm>
          <a:prstGeom prst="rect">
            <a:avLst/>
          </a:prstGeom>
        </p:spPr>
      </p:pic>
      <p:pic>
        <p:nvPicPr>
          <p:cNvPr id="158" name="Graphic 157" descr="Man with solid fill">
            <a:extLst>
              <a:ext uri="{FF2B5EF4-FFF2-40B4-BE49-F238E27FC236}">
                <a16:creationId xmlns:a16="http://schemas.microsoft.com/office/drawing/2014/main" id="{C891C8E7-AD4E-0F38-C1FA-F82A1D7E5F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63120" y="2913427"/>
            <a:ext cx="457200" cy="457200"/>
          </a:xfrm>
          <a:prstGeom prst="rect">
            <a:avLst/>
          </a:prstGeom>
        </p:spPr>
      </p:pic>
      <p:pic>
        <p:nvPicPr>
          <p:cNvPr id="159" name="Graphic 158" descr="Man with solid fill">
            <a:extLst>
              <a:ext uri="{FF2B5EF4-FFF2-40B4-BE49-F238E27FC236}">
                <a16:creationId xmlns:a16="http://schemas.microsoft.com/office/drawing/2014/main" id="{133E6BDF-01E9-EE5A-AC09-9B7B916CA5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08772" y="3053173"/>
            <a:ext cx="457200" cy="457200"/>
          </a:xfrm>
          <a:prstGeom prst="rect">
            <a:avLst/>
          </a:prstGeom>
        </p:spPr>
      </p:pic>
      <p:pic>
        <p:nvPicPr>
          <p:cNvPr id="161" name="Graphic 160" descr="Man with solid fill">
            <a:extLst>
              <a:ext uri="{FF2B5EF4-FFF2-40B4-BE49-F238E27FC236}">
                <a16:creationId xmlns:a16="http://schemas.microsoft.com/office/drawing/2014/main" id="{EBD0B2FD-5A03-851C-AEA7-6788CA7E42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13162" y="3195506"/>
            <a:ext cx="457200" cy="457200"/>
          </a:xfrm>
          <a:prstGeom prst="rect">
            <a:avLst/>
          </a:prstGeom>
        </p:spPr>
      </p:pic>
      <p:pic>
        <p:nvPicPr>
          <p:cNvPr id="164" name="Graphic 163" descr="Man with solid fill">
            <a:extLst>
              <a:ext uri="{FF2B5EF4-FFF2-40B4-BE49-F238E27FC236}">
                <a16:creationId xmlns:a16="http://schemas.microsoft.com/office/drawing/2014/main" id="{75E480E9-3465-007E-DDDC-F2BF2DA3C9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57834" y="3547411"/>
            <a:ext cx="457200" cy="457200"/>
          </a:xfrm>
          <a:prstGeom prst="rect">
            <a:avLst/>
          </a:prstGeom>
        </p:spPr>
      </p:pic>
      <p:pic>
        <p:nvPicPr>
          <p:cNvPr id="170" name="Graphic 169" descr="Man with solid fill">
            <a:extLst>
              <a:ext uri="{FF2B5EF4-FFF2-40B4-BE49-F238E27FC236}">
                <a16:creationId xmlns:a16="http://schemas.microsoft.com/office/drawing/2014/main" id="{6893E0FB-92E1-D755-224D-26D22C17A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1530" y="4946443"/>
            <a:ext cx="457200" cy="457200"/>
          </a:xfrm>
          <a:prstGeom prst="rect">
            <a:avLst/>
          </a:prstGeom>
        </p:spPr>
      </p:pic>
      <p:pic>
        <p:nvPicPr>
          <p:cNvPr id="173" name="Graphic 172" descr="Man with solid fill">
            <a:extLst>
              <a:ext uri="{FF2B5EF4-FFF2-40B4-BE49-F238E27FC236}">
                <a16:creationId xmlns:a16="http://schemas.microsoft.com/office/drawing/2014/main" id="{30C6E841-D152-3EDD-4A45-B7D940C2BA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10059" y="4153963"/>
            <a:ext cx="457200" cy="457200"/>
          </a:xfrm>
          <a:prstGeom prst="rect">
            <a:avLst/>
          </a:prstGeom>
        </p:spPr>
      </p:pic>
      <p:pic>
        <p:nvPicPr>
          <p:cNvPr id="175" name="Graphic 174" descr="Man with solid fill">
            <a:extLst>
              <a:ext uri="{FF2B5EF4-FFF2-40B4-BE49-F238E27FC236}">
                <a16:creationId xmlns:a16="http://schemas.microsoft.com/office/drawing/2014/main" id="{E0BC56EC-9E36-3A00-16CB-F24B7383A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43175" y="4042250"/>
            <a:ext cx="457200" cy="457200"/>
          </a:xfrm>
          <a:prstGeom prst="rect">
            <a:avLst/>
          </a:prstGeom>
        </p:spPr>
      </p:pic>
      <p:pic>
        <p:nvPicPr>
          <p:cNvPr id="181" name="Graphic 180" descr="Man with solid fill">
            <a:extLst>
              <a:ext uri="{FF2B5EF4-FFF2-40B4-BE49-F238E27FC236}">
                <a16:creationId xmlns:a16="http://schemas.microsoft.com/office/drawing/2014/main" id="{E690C38D-A042-7047-56CE-79ED8EEFC3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82182" y="3684942"/>
            <a:ext cx="457200" cy="457200"/>
          </a:xfrm>
          <a:prstGeom prst="rect">
            <a:avLst/>
          </a:prstGeom>
        </p:spPr>
      </p:pic>
      <p:pic>
        <p:nvPicPr>
          <p:cNvPr id="183" name="Graphic 182" descr="Man with solid fill">
            <a:extLst>
              <a:ext uri="{FF2B5EF4-FFF2-40B4-BE49-F238E27FC236}">
                <a16:creationId xmlns:a16="http://schemas.microsoft.com/office/drawing/2014/main" id="{6F8D7805-A1E1-016A-C22B-AAC89204F2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15005" y="4634162"/>
            <a:ext cx="457200" cy="457200"/>
          </a:xfrm>
          <a:prstGeom prst="rect">
            <a:avLst/>
          </a:prstGeom>
        </p:spPr>
      </p:pic>
      <p:pic>
        <p:nvPicPr>
          <p:cNvPr id="189" name="Graphic 188" descr="Man with solid fill">
            <a:extLst>
              <a:ext uri="{FF2B5EF4-FFF2-40B4-BE49-F238E27FC236}">
                <a16:creationId xmlns:a16="http://schemas.microsoft.com/office/drawing/2014/main" id="{BB15D480-A1EE-0145-0B88-014F8B9D1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2607" y="4083398"/>
            <a:ext cx="457200" cy="457200"/>
          </a:xfrm>
          <a:prstGeom prst="rect">
            <a:avLst/>
          </a:prstGeom>
        </p:spPr>
      </p:pic>
      <p:pic>
        <p:nvPicPr>
          <p:cNvPr id="195" name="Graphic 194" descr="Man with solid fill">
            <a:extLst>
              <a:ext uri="{FF2B5EF4-FFF2-40B4-BE49-F238E27FC236}">
                <a16:creationId xmlns:a16="http://schemas.microsoft.com/office/drawing/2014/main" id="{0E7D2E7C-4197-6E3B-E0B9-3AB4A6329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56111" y="3854798"/>
            <a:ext cx="457200" cy="457200"/>
          </a:xfrm>
          <a:prstGeom prst="rect">
            <a:avLst/>
          </a:prstGeom>
        </p:spPr>
      </p:pic>
      <p:pic>
        <p:nvPicPr>
          <p:cNvPr id="94" name="Graphic 93" descr="Man with solid fill">
            <a:extLst>
              <a:ext uri="{FF2B5EF4-FFF2-40B4-BE49-F238E27FC236}">
                <a16:creationId xmlns:a16="http://schemas.microsoft.com/office/drawing/2014/main" id="{BA764A1C-7CEA-3C7D-C3FF-DAF20EAD06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82965" y="487680"/>
            <a:ext cx="457200" cy="457200"/>
          </a:xfrm>
          <a:prstGeom prst="rect">
            <a:avLst/>
          </a:prstGeom>
        </p:spPr>
      </p:pic>
      <p:pic>
        <p:nvPicPr>
          <p:cNvPr id="99" name="Graphic 98" descr="Man with solid fill">
            <a:extLst>
              <a:ext uri="{FF2B5EF4-FFF2-40B4-BE49-F238E27FC236}">
                <a16:creationId xmlns:a16="http://schemas.microsoft.com/office/drawing/2014/main" id="{AD0C8692-ED7D-A5AB-9787-18327996A5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87053" y="938784"/>
            <a:ext cx="457200" cy="457200"/>
          </a:xfrm>
          <a:prstGeom prst="rect">
            <a:avLst/>
          </a:prstGeom>
        </p:spPr>
      </p:pic>
      <p:pic>
        <p:nvPicPr>
          <p:cNvPr id="103" name="Graphic 102" descr="Man with solid fill">
            <a:extLst>
              <a:ext uri="{FF2B5EF4-FFF2-40B4-BE49-F238E27FC236}">
                <a16:creationId xmlns:a16="http://schemas.microsoft.com/office/drawing/2014/main" id="{513E1273-8A4F-67E6-8D4E-77F1E8E7C4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03261" y="1100328"/>
            <a:ext cx="457200" cy="457200"/>
          </a:xfrm>
          <a:prstGeom prst="rect">
            <a:avLst/>
          </a:prstGeom>
        </p:spPr>
      </p:pic>
      <p:pic>
        <p:nvPicPr>
          <p:cNvPr id="105" name="Graphic 104" descr="Man with solid fill">
            <a:extLst>
              <a:ext uri="{FF2B5EF4-FFF2-40B4-BE49-F238E27FC236}">
                <a16:creationId xmlns:a16="http://schemas.microsoft.com/office/drawing/2014/main" id="{2196E3EF-F276-0F47-AC8D-4BD9869A9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5929" y="1143000"/>
            <a:ext cx="457200" cy="457200"/>
          </a:xfrm>
          <a:prstGeom prst="rect">
            <a:avLst/>
          </a:prstGeom>
        </p:spPr>
      </p:pic>
      <p:pic>
        <p:nvPicPr>
          <p:cNvPr id="108" name="Graphic 107" descr="Man with solid fill">
            <a:extLst>
              <a:ext uri="{FF2B5EF4-FFF2-40B4-BE49-F238E27FC236}">
                <a16:creationId xmlns:a16="http://schemas.microsoft.com/office/drawing/2014/main" id="{66CA3473-14C2-352B-4178-6BE1628C1A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8933" y="1350264"/>
            <a:ext cx="457200" cy="457200"/>
          </a:xfrm>
          <a:prstGeom prst="rect">
            <a:avLst/>
          </a:prstGeom>
        </p:spPr>
      </p:pic>
      <p:pic>
        <p:nvPicPr>
          <p:cNvPr id="109" name="Graphic 108" descr="Man with solid fill">
            <a:extLst>
              <a:ext uri="{FF2B5EF4-FFF2-40B4-BE49-F238E27FC236}">
                <a16:creationId xmlns:a16="http://schemas.microsoft.com/office/drawing/2014/main" id="{5C1CCE67-9DB9-F070-93ED-5F2B52469F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9957" y="1355157"/>
            <a:ext cx="457200" cy="457200"/>
          </a:xfrm>
          <a:prstGeom prst="rect">
            <a:avLst/>
          </a:prstGeom>
        </p:spPr>
      </p:pic>
      <p:pic>
        <p:nvPicPr>
          <p:cNvPr id="110" name="Graphic 109" descr="Man with solid fill">
            <a:extLst>
              <a:ext uri="{FF2B5EF4-FFF2-40B4-BE49-F238E27FC236}">
                <a16:creationId xmlns:a16="http://schemas.microsoft.com/office/drawing/2014/main" id="{77ADB350-B864-C1E7-AD93-50C8E1B7C0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30981" y="1292352"/>
            <a:ext cx="457200" cy="457200"/>
          </a:xfrm>
          <a:prstGeom prst="rect">
            <a:avLst/>
          </a:prstGeom>
        </p:spPr>
      </p:pic>
      <p:pic>
        <p:nvPicPr>
          <p:cNvPr id="112" name="Graphic 111" descr="Man with solid fill">
            <a:extLst>
              <a:ext uri="{FF2B5EF4-FFF2-40B4-BE49-F238E27FC236}">
                <a16:creationId xmlns:a16="http://schemas.microsoft.com/office/drawing/2014/main" id="{6E436795-6A53-976D-B2CC-C54ADCFD4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15129" y="1679448"/>
            <a:ext cx="457200" cy="457200"/>
          </a:xfrm>
          <a:prstGeom prst="rect">
            <a:avLst/>
          </a:prstGeom>
        </p:spPr>
      </p:pic>
      <p:pic>
        <p:nvPicPr>
          <p:cNvPr id="116" name="Graphic 115" descr="Man with solid fill">
            <a:extLst>
              <a:ext uri="{FF2B5EF4-FFF2-40B4-BE49-F238E27FC236}">
                <a16:creationId xmlns:a16="http://schemas.microsoft.com/office/drawing/2014/main" id="{62A50AA2-EACB-0CC1-672F-BC176423F7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6263" y="2097024"/>
            <a:ext cx="457200" cy="457200"/>
          </a:xfrm>
          <a:prstGeom prst="rect">
            <a:avLst/>
          </a:prstGeom>
        </p:spPr>
      </p:pic>
      <p:pic>
        <p:nvPicPr>
          <p:cNvPr id="119" name="Graphic 118" descr="Man with solid fill">
            <a:extLst>
              <a:ext uri="{FF2B5EF4-FFF2-40B4-BE49-F238E27FC236}">
                <a16:creationId xmlns:a16="http://schemas.microsoft.com/office/drawing/2014/main" id="{44435188-20A7-6241-9281-EE5229926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3699" y="3200400"/>
            <a:ext cx="457200" cy="457200"/>
          </a:xfrm>
          <a:prstGeom prst="rect">
            <a:avLst/>
          </a:prstGeom>
        </p:spPr>
      </p:pic>
      <p:pic>
        <p:nvPicPr>
          <p:cNvPr id="120" name="Graphic 119" descr="Man with solid fill">
            <a:extLst>
              <a:ext uri="{FF2B5EF4-FFF2-40B4-BE49-F238E27FC236}">
                <a16:creationId xmlns:a16="http://schemas.microsoft.com/office/drawing/2014/main" id="{737FE1A3-5854-FB7A-DC69-98C3ED1862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08945" y="2542032"/>
            <a:ext cx="457200" cy="457200"/>
          </a:xfrm>
          <a:prstGeom prst="rect">
            <a:avLst/>
          </a:prstGeom>
        </p:spPr>
      </p:pic>
      <p:pic>
        <p:nvPicPr>
          <p:cNvPr id="123" name="Graphic 122" descr="Man with solid fill">
            <a:extLst>
              <a:ext uri="{FF2B5EF4-FFF2-40B4-BE49-F238E27FC236}">
                <a16:creationId xmlns:a16="http://schemas.microsoft.com/office/drawing/2014/main" id="{A2EE8504-6FEB-F7BA-EFD3-07D74555FE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4313" y="2423160"/>
            <a:ext cx="457200" cy="457200"/>
          </a:xfrm>
          <a:prstGeom prst="rect">
            <a:avLst/>
          </a:prstGeom>
        </p:spPr>
      </p:pic>
      <p:pic>
        <p:nvPicPr>
          <p:cNvPr id="129" name="Graphic 128" descr="Man with solid fill">
            <a:extLst>
              <a:ext uri="{FF2B5EF4-FFF2-40B4-BE49-F238E27FC236}">
                <a16:creationId xmlns:a16="http://schemas.microsoft.com/office/drawing/2014/main" id="{D3253A27-FFCE-5475-1E7A-848C03CD19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19785" y="1371600"/>
            <a:ext cx="457200" cy="457200"/>
          </a:xfrm>
          <a:prstGeom prst="rect">
            <a:avLst/>
          </a:prstGeom>
        </p:spPr>
      </p:pic>
      <p:pic>
        <p:nvPicPr>
          <p:cNvPr id="130" name="Graphic 129" descr="Man with solid fill">
            <a:extLst>
              <a:ext uri="{FF2B5EF4-FFF2-40B4-BE49-F238E27FC236}">
                <a16:creationId xmlns:a16="http://schemas.microsoft.com/office/drawing/2014/main" id="{2FC68622-E56A-B97A-4D93-983649D210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56869" y="1691640"/>
            <a:ext cx="457200" cy="457200"/>
          </a:xfrm>
          <a:prstGeom prst="rect">
            <a:avLst/>
          </a:prstGeom>
        </p:spPr>
      </p:pic>
      <p:pic>
        <p:nvPicPr>
          <p:cNvPr id="132" name="Graphic 131" descr="Man with solid fill">
            <a:extLst>
              <a:ext uri="{FF2B5EF4-FFF2-40B4-BE49-F238E27FC236}">
                <a16:creationId xmlns:a16="http://schemas.microsoft.com/office/drawing/2014/main" id="{10467093-DBA7-F01F-4421-D75305E39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69672" y="1828800"/>
            <a:ext cx="457200" cy="457200"/>
          </a:xfrm>
          <a:prstGeom prst="rect">
            <a:avLst/>
          </a:prstGeom>
        </p:spPr>
      </p:pic>
      <p:pic>
        <p:nvPicPr>
          <p:cNvPr id="133" name="Graphic 132" descr="Man with solid fill">
            <a:extLst>
              <a:ext uri="{FF2B5EF4-FFF2-40B4-BE49-F238E27FC236}">
                <a16:creationId xmlns:a16="http://schemas.microsoft.com/office/drawing/2014/main" id="{68D6E5CF-CB11-1EF6-FA3D-E041BF6A21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15425" y="1938528"/>
            <a:ext cx="457200" cy="457200"/>
          </a:xfrm>
          <a:prstGeom prst="rect">
            <a:avLst/>
          </a:prstGeom>
        </p:spPr>
      </p:pic>
      <p:pic>
        <p:nvPicPr>
          <p:cNvPr id="135" name="Graphic 134" descr="Man with solid fill">
            <a:extLst>
              <a:ext uri="{FF2B5EF4-FFF2-40B4-BE49-F238E27FC236}">
                <a16:creationId xmlns:a16="http://schemas.microsoft.com/office/drawing/2014/main" id="{8A9C6578-7D57-EE97-006A-38B89BD5F6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56083" y="2211003"/>
            <a:ext cx="457200" cy="457200"/>
          </a:xfrm>
          <a:prstGeom prst="rect">
            <a:avLst/>
          </a:prstGeom>
        </p:spPr>
      </p:pic>
      <p:pic>
        <p:nvPicPr>
          <p:cNvPr id="137" name="Graphic 136" descr="Man with solid fill">
            <a:extLst>
              <a:ext uri="{FF2B5EF4-FFF2-40B4-BE49-F238E27FC236}">
                <a16:creationId xmlns:a16="http://schemas.microsoft.com/office/drawing/2014/main" id="{36DF5C3E-16A3-43EE-CE18-4728C90F92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31060" y="2795016"/>
            <a:ext cx="457200" cy="457200"/>
          </a:xfrm>
          <a:prstGeom prst="rect">
            <a:avLst/>
          </a:prstGeom>
        </p:spPr>
      </p:pic>
      <p:pic>
        <p:nvPicPr>
          <p:cNvPr id="139" name="Graphic 138" descr="Man with solid fill">
            <a:extLst>
              <a:ext uri="{FF2B5EF4-FFF2-40B4-BE49-F238E27FC236}">
                <a16:creationId xmlns:a16="http://schemas.microsoft.com/office/drawing/2014/main" id="{0C121C32-3498-7BD5-136E-D79AAC3A7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1105" y="2553301"/>
            <a:ext cx="457200" cy="457200"/>
          </a:xfrm>
          <a:prstGeom prst="rect">
            <a:avLst/>
          </a:prstGeom>
        </p:spPr>
      </p:pic>
      <p:pic>
        <p:nvPicPr>
          <p:cNvPr id="144" name="Graphic 143" descr="Man with solid fill">
            <a:extLst>
              <a:ext uri="{FF2B5EF4-FFF2-40B4-BE49-F238E27FC236}">
                <a16:creationId xmlns:a16="http://schemas.microsoft.com/office/drawing/2014/main" id="{315EAB5A-6745-C88C-26EC-4F245FE3B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40863" y="2048256"/>
            <a:ext cx="457200" cy="457200"/>
          </a:xfrm>
          <a:prstGeom prst="rect">
            <a:avLst/>
          </a:prstGeom>
        </p:spPr>
      </p:pic>
      <p:pic>
        <p:nvPicPr>
          <p:cNvPr id="146" name="Graphic 145" descr="Man with solid fill">
            <a:extLst>
              <a:ext uri="{FF2B5EF4-FFF2-40B4-BE49-F238E27FC236}">
                <a16:creationId xmlns:a16="http://schemas.microsoft.com/office/drawing/2014/main" id="{CAD75BEE-DD70-7168-CC32-7E5920DFCE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19785" y="2484120"/>
            <a:ext cx="457200" cy="457200"/>
          </a:xfrm>
          <a:prstGeom prst="rect">
            <a:avLst/>
          </a:prstGeom>
        </p:spPr>
      </p:pic>
      <p:pic>
        <p:nvPicPr>
          <p:cNvPr id="148" name="Graphic 147" descr="Man with solid fill">
            <a:extLst>
              <a:ext uri="{FF2B5EF4-FFF2-40B4-BE49-F238E27FC236}">
                <a16:creationId xmlns:a16="http://schemas.microsoft.com/office/drawing/2014/main" id="{0A6C48FB-46D0-E38D-069D-C3BE96C093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16805" y="2571680"/>
            <a:ext cx="457200" cy="457200"/>
          </a:xfrm>
          <a:prstGeom prst="rect">
            <a:avLst/>
          </a:prstGeom>
        </p:spPr>
      </p:pic>
      <p:pic>
        <p:nvPicPr>
          <p:cNvPr id="149" name="Graphic 148" descr="Man with solid fill">
            <a:extLst>
              <a:ext uri="{FF2B5EF4-FFF2-40B4-BE49-F238E27FC236}">
                <a16:creationId xmlns:a16="http://schemas.microsoft.com/office/drawing/2014/main" id="{505AC11F-9EAB-8D72-B270-59AA84F9B0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02701" y="3425952"/>
            <a:ext cx="457200" cy="457200"/>
          </a:xfrm>
          <a:prstGeom prst="rect">
            <a:avLst/>
          </a:prstGeom>
        </p:spPr>
      </p:pic>
      <p:pic>
        <p:nvPicPr>
          <p:cNvPr id="153" name="Graphic 152" descr="Man with solid fill">
            <a:extLst>
              <a:ext uri="{FF2B5EF4-FFF2-40B4-BE49-F238E27FC236}">
                <a16:creationId xmlns:a16="http://schemas.microsoft.com/office/drawing/2014/main" id="{F420A11A-C161-03A5-A55F-838F83D5C1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06926" y="3110724"/>
            <a:ext cx="457200" cy="457200"/>
          </a:xfrm>
          <a:prstGeom prst="rect">
            <a:avLst/>
          </a:prstGeom>
        </p:spPr>
      </p:pic>
      <p:pic>
        <p:nvPicPr>
          <p:cNvPr id="155" name="Graphic 154" descr="Man with solid fill">
            <a:extLst>
              <a:ext uri="{FF2B5EF4-FFF2-40B4-BE49-F238E27FC236}">
                <a16:creationId xmlns:a16="http://schemas.microsoft.com/office/drawing/2014/main" id="{C7572317-D2FE-B481-E3B2-2E887B7D11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69066" y="2840275"/>
            <a:ext cx="457200" cy="457200"/>
          </a:xfrm>
          <a:prstGeom prst="rect">
            <a:avLst/>
          </a:prstGeom>
        </p:spPr>
      </p:pic>
      <p:pic>
        <p:nvPicPr>
          <p:cNvPr id="162" name="Graphic 161" descr="Man with solid fill">
            <a:extLst>
              <a:ext uri="{FF2B5EF4-FFF2-40B4-BE49-F238E27FC236}">
                <a16:creationId xmlns:a16="http://schemas.microsoft.com/office/drawing/2014/main" id="{EB54A121-1112-0AA8-4E5C-902B60D362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12954" y="3270043"/>
            <a:ext cx="457200" cy="457200"/>
          </a:xfrm>
          <a:prstGeom prst="rect">
            <a:avLst/>
          </a:prstGeom>
        </p:spPr>
      </p:pic>
      <p:pic>
        <p:nvPicPr>
          <p:cNvPr id="165" name="Graphic 164" descr="Man with solid fill">
            <a:extLst>
              <a:ext uri="{FF2B5EF4-FFF2-40B4-BE49-F238E27FC236}">
                <a16:creationId xmlns:a16="http://schemas.microsoft.com/office/drawing/2014/main" id="{92C07C40-438E-5502-9E3F-02CCC0248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9418" y="3754675"/>
            <a:ext cx="457200" cy="457200"/>
          </a:xfrm>
          <a:prstGeom prst="rect">
            <a:avLst/>
          </a:prstGeom>
        </p:spPr>
      </p:pic>
      <p:pic>
        <p:nvPicPr>
          <p:cNvPr id="167" name="Graphic 166" descr="Man with solid fill">
            <a:extLst>
              <a:ext uri="{FF2B5EF4-FFF2-40B4-BE49-F238E27FC236}">
                <a16:creationId xmlns:a16="http://schemas.microsoft.com/office/drawing/2014/main" id="{C914C59A-5A2D-7EB0-BF88-9407107DF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37410" y="4324651"/>
            <a:ext cx="457200" cy="457200"/>
          </a:xfrm>
          <a:prstGeom prst="rect">
            <a:avLst/>
          </a:prstGeom>
        </p:spPr>
      </p:pic>
      <p:pic>
        <p:nvPicPr>
          <p:cNvPr id="169" name="Graphic 168" descr="Man with solid fill">
            <a:extLst>
              <a:ext uri="{FF2B5EF4-FFF2-40B4-BE49-F238E27FC236}">
                <a16:creationId xmlns:a16="http://schemas.microsoft.com/office/drawing/2014/main" id="{0D578A26-21D8-FBC7-DE45-74B9C7FAD2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99210" y="4958635"/>
            <a:ext cx="457200" cy="457200"/>
          </a:xfrm>
          <a:prstGeom prst="rect">
            <a:avLst/>
          </a:prstGeom>
        </p:spPr>
      </p:pic>
      <p:pic>
        <p:nvPicPr>
          <p:cNvPr id="171" name="Graphic 170" descr="Man with solid fill">
            <a:extLst>
              <a:ext uri="{FF2B5EF4-FFF2-40B4-BE49-F238E27FC236}">
                <a16:creationId xmlns:a16="http://schemas.microsoft.com/office/drawing/2014/main" id="{6D6124C9-FDFF-E5D7-6D8D-A459C4487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6418" y="5117131"/>
            <a:ext cx="457200" cy="457200"/>
          </a:xfrm>
          <a:prstGeom prst="rect">
            <a:avLst/>
          </a:prstGeom>
        </p:spPr>
      </p:pic>
      <p:pic>
        <p:nvPicPr>
          <p:cNvPr id="172" name="Graphic 171" descr="Man with solid fill">
            <a:extLst>
              <a:ext uri="{FF2B5EF4-FFF2-40B4-BE49-F238E27FC236}">
                <a16:creationId xmlns:a16="http://schemas.microsoft.com/office/drawing/2014/main" id="{93566151-91D0-94F3-A44B-FF82013DD4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99594" y="5123227"/>
            <a:ext cx="457200" cy="457200"/>
          </a:xfrm>
          <a:prstGeom prst="rect">
            <a:avLst/>
          </a:prstGeom>
        </p:spPr>
      </p:pic>
      <p:pic>
        <p:nvPicPr>
          <p:cNvPr id="176" name="Graphic 175" descr="Man with solid fill">
            <a:extLst>
              <a:ext uri="{FF2B5EF4-FFF2-40B4-BE49-F238E27FC236}">
                <a16:creationId xmlns:a16="http://schemas.microsoft.com/office/drawing/2014/main" id="{47142AB2-C469-E0EB-F83D-F38CEE9BE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4575" y="4413043"/>
            <a:ext cx="457200" cy="457200"/>
          </a:xfrm>
          <a:prstGeom prst="rect">
            <a:avLst/>
          </a:prstGeom>
        </p:spPr>
      </p:pic>
      <p:pic>
        <p:nvPicPr>
          <p:cNvPr id="177" name="Graphic 176" descr="Man with solid fill">
            <a:extLst>
              <a:ext uri="{FF2B5EF4-FFF2-40B4-BE49-F238E27FC236}">
                <a16:creationId xmlns:a16="http://schemas.microsoft.com/office/drawing/2014/main" id="{E169A614-6EBF-E72A-FB1E-4EC4A2584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9787" y="3879543"/>
            <a:ext cx="457200" cy="457200"/>
          </a:xfrm>
          <a:prstGeom prst="rect">
            <a:avLst/>
          </a:prstGeom>
        </p:spPr>
      </p:pic>
      <p:pic>
        <p:nvPicPr>
          <p:cNvPr id="182" name="Graphic 181" descr="Man with solid fill">
            <a:extLst>
              <a:ext uri="{FF2B5EF4-FFF2-40B4-BE49-F238E27FC236}">
                <a16:creationId xmlns:a16="http://schemas.microsoft.com/office/drawing/2014/main" id="{46FBE146-9FDF-B4D0-6597-253700C001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52146" y="4145651"/>
            <a:ext cx="457200" cy="457200"/>
          </a:xfrm>
          <a:prstGeom prst="rect">
            <a:avLst/>
          </a:prstGeom>
        </p:spPr>
      </p:pic>
      <p:pic>
        <p:nvPicPr>
          <p:cNvPr id="185" name="Graphic 184" descr="Man with solid fill">
            <a:extLst>
              <a:ext uri="{FF2B5EF4-FFF2-40B4-BE49-F238E27FC236}">
                <a16:creationId xmlns:a16="http://schemas.microsoft.com/office/drawing/2014/main" id="{808ED86B-77F0-F7A4-6D71-1400DD76B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7127" y="4958635"/>
            <a:ext cx="457200" cy="457200"/>
          </a:xfrm>
          <a:prstGeom prst="rect">
            <a:avLst/>
          </a:prstGeom>
        </p:spPr>
      </p:pic>
      <p:pic>
        <p:nvPicPr>
          <p:cNvPr id="187" name="Graphic 186" descr="Man with solid fill">
            <a:extLst>
              <a:ext uri="{FF2B5EF4-FFF2-40B4-BE49-F238E27FC236}">
                <a16:creationId xmlns:a16="http://schemas.microsoft.com/office/drawing/2014/main" id="{74BD30BA-BAE9-D163-3F59-499A8E85A8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08511" y="4281518"/>
            <a:ext cx="457200" cy="457200"/>
          </a:xfrm>
          <a:prstGeom prst="rect">
            <a:avLst/>
          </a:prstGeom>
        </p:spPr>
      </p:pic>
      <p:pic>
        <p:nvPicPr>
          <p:cNvPr id="188" name="Graphic 187" descr="Man with solid fill">
            <a:extLst>
              <a:ext uri="{FF2B5EF4-FFF2-40B4-BE49-F238E27FC236}">
                <a16:creationId xmlns:a16="http://schemas.microsoft.com/office/drawing/2014/main" id="{B69FE194-D655-00AC-3B1D-FE32759826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66551" y="4497926"/>
            <a:ext cx="457200" cy="457200"/>
          </a:xfrm>
          <a:prstGeom prst="rect">
            <a:avLst/>
          </a:prstGeom>
        </p:spPr>
      </p:pic>
      <p:pic>
        <p:nvPicPr>
          <p:cNvPr id="190" name="Graphic 189" descr="Man with solid fill">
            <a:extLst>
              <a:ext uri="{FF2B5EF4-FFF2-40B4-BE49-F238E27FC236}">
                <a16:creationId xmlns:a16="http://schemas.microsoft.com/office/drawing/2014/main" id="{A42DFF51-F77A-F11F-1EF3-ECB547B4CC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38663" y="3559142"/>
            <a:ext cx="457200" cy="457200"/>
          </a:xfrm>
          <a:prstGeom prst="rect">
            <a:avLst/>
          </a:prstGeom>
        </p:spPr>
      </p:pic>
      <p:pic>
        <p:nvPicPr>
          <p:cNvPr id="192" name="Graphic 191" descr="Man with solid fill">
            <a:extLst>
              <a:ext uri="{FF2B5EF4-FFF2-40B4-BE49-F238E27FC236}">
                <a16:creationId xmlns:a16="http://schemas.microsoft.com/office/drawing/2014/main" id="{F0FA0304-5357-A8B7-8C58-5B39441C07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64671" y="3397598"/>
            <a:ext cx="457200" cy="457200"/>
          </a:xfrm>
          <a:prstGeom prst="rect">
            <a:avLst/>
          </a:prstGeom>
        </p:spPr>
      </p:pic>
      <p:pic>
        <p:nvPicPr>
          <p:cNvPr id="193" name="Graphic 192" descr="Man with solid fill">
            <a:extLst>
              <a:ext uri="{FF2B5EF4-FFF2-40B4-BE49-F238E27FC236}">
                <a16:creationId xmlns:a16="http://schemas.microsoft.com/office/drawing/2014/main" id="{6B2538D2-D5F5-7BE7-F6DB-59B36E544D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91391" y="3513422"/>
            <a:ext cx="457200" cy="457200"/>
          </a:xfrm>
          <a:prstGeom prst="rect">
            <a:avLst/>
          </a:prstGeom>
        </p:spPr>
      </p:pic>
      <p:pic>
        <p:nvPicPr>
          <p:cNvPr id="125" name="Graphic 124" descr="Man with solid fill">
            <a:extLst>
              <a:ext uri="{FF2B5EF4-FFF2-40B4-BE49-F238E27FC236}">
                <a16:creationId xmlns:a16="http://schemas.microsoft.com/office/drawing/2014/main" id="{4FC230EB-98C0-E7EF-3277-A92C2540F8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53709" y="1978152"/>
            <a:ext cx="457200" cy="457200"/>
          </a:xfrm>
          <a:prstGeom prst="rect">
            <a:avLst/>
          </a:prstGeom>
        </p:spPr>
      </p:pic>
      <p:pic>
        <p:nvPicPr>
          <p:cNvPr id="152" name="Graphic 151" descr="Man with solid fill">
            <a:extLst>
              <a:ext uri="{FF2B5EF4-FFF2-40B4-BE49-F238E27FC236}">
                <a16:creationId xmlns:a16="http://schemas.microsoft.com/office/drawing/2014/main" id="{411E0176-D6B7-9038-B3CC-3695A2B7CF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07911" y="3270043"/>
            <a:ext cx="457200" cy="457200"/>
          </a:xfrm>
          <a:prstGeom prst="rect">
            <a:avLst/>
          </a:prstGeom>
        </p:spPr>
      </p:pic>
      <p:pic>
        <p:nvPicPr>
          <p:cNvPr id="157" name="Graphic 156" descr="Man with solid fill">
            <a:extLst>
              <a:ext uri="{FF2B5EF4-FFF2-40B4-BE49-F238E27FC236}">
                <a16:creationId xmlns:a16="http://schemas.microsoft.com/office/drawing/2014/main" id="{28193C59-BD6F-C1CE-0444-8EAB230B0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7648" y="3017520"/>
            <a:ext cx="457200" cy="457200"/>
          </a:xfrm>
          <a:prstGeom prst="rect">
            <a:avLst/>
          </a:prstGeom>
        </p:spPr>
      </p:pic>
      <p:pic>
        <p:nvPicPr>
          <p:cNvPr id="163" name="Graphic 162" descr="Man with solid fill">
            <a:extLst>
              <a:ext uri="{FF2B5EF4-FFF2-40B4-BE49-F238E27FC236}">
                <a16:creationId xmlns:a16="http://schemas.microsoft.com/office/drawing/2014/main" id="{0DC1FA88-D526-2FE7-F5A9-2B15E45D25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76250" y="3449875"/>
            <a:ext cx="457200" cy="457200"/>
          </a:xfrm>
          <a:prstGeom prst="rect">
            <a:avLst/>
          </a:prstGeom>
        </p:spPr>
      </p:pic>
      <p:pic>
        <p:nvPicPr>
          <p:cNvPr id="194" name="Graphic 193" descr="Man with solid fill">
            <a:extLst>
              <a:ext uri="{FF2B5EF4-FFF2-40B4-BE49-F238E27FC236}">
                <a16:creationId xmlns:a16="http://schemas.microsoft.com/office/drawing/2014/main" id="{03C577F5-AEC7-B0FF-5948-9C977EC6B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3791" y="3985862"/>
            <a:ext cx="457200" cy="457200"/>
          </a:xfrm>
          <a:prstGeom prst="rect">
            <a:avLst/>
          </a:prstGeom>
        </p:spPr>
      </p:pic>
      <p:pic>
        <p:nvPicPr>
          <p:cNvPr id="100" name="Graphic 99" descr="Man with solid fill">
            <a:extLst>
              <a:ext uri="{FF2B5EF4-FFF2-40B4-BE49-F238E27FC236}">
                <a16:creationId xmlns:a16="http://schemas.microsoft.com/office/drawing/2014/main" id="{2B039157-0E72-A81F-C32D-3C687BC42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99373" y="871728"/>
            <a:ext cx="457200" cy="457200"/>
          </a:xfrm>
          <a:prstGeom prst="rect">
            <a:avLst/>
          </a:prstGeom>
        </p:spPr>
      </p:pic>
      <p:pic>
        <p:nvPicPr>
          <p:cNvPr id="113" name="Graphic 112" descr="Man with solid fill">
            <a:extLst>
              <a:ext uri="{FF2B5EF4-FFF2-40B4-BE49-F238E27FC236}">
                <a16:creationId xmlns:a16="http://schemas.microsoft.com/office/drawing/2014/main" id="{4CC868BC-A5E4-6185-3766-CDE3CFCE71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75573" y="1450848"/>
            <a:ext cx="457200" cy="457200"/>
          </a:xfrm>
          <a:prstGeom prst="rect">
            <a:avLst/>
          </a:prstGeom>
        </p:spPr>
      </p:pic>
      <p:pic>
        <p:nvPicPr>
          <p:cNvPr id="134" name="Graphic 133" descr="Man with solid fill">
            <a:extLst>
              <a:ext uri="{FF2B5EF4-FFF2-40B4-BE49-F238E27FC236}">
                <a16:creationId xmlns:a16="http://schemas.microsoft.com/office/drawing/2014/main" id="{BD57A262-4DFD-2E39-0A52-B61838ECD5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86550" y="2093976"/>
            <a:ext cx="457200" cy="457200"/>
          </a:xfrm>
          <a:prstGeom prst="rect">
            <a:avLst/>
          </a:prstGeom>
        </p:spPr>
      </p:pic>
      <p:pic>
        <p:nvPicPr>
          <p:cNvPr id="136" name="Graphic 135" descr="Man with solid fill">
            <a:extLst>
              <a:ext uri="{FF2B5EF4-FFF2-40B4-BE49-F238E27FC236}">
                <a16:creationId xmlns:a16="http://schemas.microsoft.com/office/drawing/2014/main" id="{EF6CED19-B315-B6E2-D950-549065EA0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24746" y="2377440"/>
            <a:ext cx="457200" cy="457200"/>
          </a:xfrm>
          <a:prstGeom prst="rect">
            <a:avLst/>
          </a:prstGeom>
        </p:spPr>
      </p:pic>
      <p:pic>
        <p:nvPicPr>
          <p:cNvPr id="142" name="Graphic 141" descr="Man with solid fill">
            <a:extLst>
              <a:ext uri="{FF2B5EF4-FFF2-40B4-BE49-F238E27FC236}">
                <a16:creationId xmlns:a16="http://schemas.microsoft.com/office/drawing/2014/main" id="{020728BD-E378-E9E1-C16A-48425BE5A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09927" y="2142744"/>
            <a:ext cx="457200" cy="457200"/>
          </a:xfrm>
          <a:prstGeom prst="rect">
            <a:avLst/>
          </a:prstGeom>
        </p:spPr>
      </p:pic>
      <p:pic>
        <p:nvPicPr>
          <p:cNvPr id="147" name="Graphic 146" descr="Man with solid fill">
            <a:extLst>
              <a:ext uri="{FF2B5EF4-FFF2-40B4-BE49-F238E27FC236}">
                <a16:creationId xmlns:a16="http://schemas.microsoft.com/office/drawing/2014/main" id="{A581766D-EE24-9AB9-6452-13753A189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69463" y="2804160"/>
            <a:ext cx="457200" cy="457200"/>
          </a:xfrm>
          <a:prstGeom prst="rect">
            <a:avLst/>
          </a:prstGeom>
        </p:spPr>
      </p:pic>
      <p:pic>
        <p:nvPicPr>
          <p:cNvPr id="150" name="Graphic 149" descr="Man with solid fill">
            <a:extLst>
              <a:ext uri="{FF2B5EF4-FFF2-40B4-BE49-F238E27FC236}">
                <a16:creationId xmlns:a16="http://schemas.microsoft.com/office/drawing/2014/main" id="{F4B87C87-ED5C-B5C2-8578-8F043A774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92206" y="3870960"/>
            <a:ext cx="457200" cy="457200"/>
          </a:xfrm>
          <a:prstGeom prst="rect">
            <a:avLst/>
          </a:prstGeom>
        </p:spPr>
      </p:pic>
      <p:pic>
        <p:nvPicPr>
          <p:cNvPr id="151" name="Graphic 150" descr="Man with solid fill">
            <a:extLst>
              <a:ext uri="{FF2B5EF4-FFF2-40B4-BE49-F238E27FC236}">
                <a16:creationId xmlns:a16="http://schemas.microsoft.com/office/drawing/2014/main" id="{18D94DAA-15F6-4FC8-8495-4B92300136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87400" y="3333589"/>
            <a:ext cx="457200" cy="457200"/>
          </a:xfrm>
          <a:prstGeom prst="rect">
            <a:avLst/>
          </a:prstGeom>
        </p:spPr>
      </p:pic>
      <p:pic>
        <p:nvPicPr>
          <p:cNvPr id="154" name="Graphic 153" descr="Man with solid fill">
            <a:extLst>
              <a:ext uri="{FF2B5EF4-FFF2-40B4-BE49-F238E27FC236}">
                <a16:creationId xmlns:a16="http://schemas.microsoft.com/office/drawing/2014/main" id="{5825DA9A-78D3-DE19-0FE3-F0304B04E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37996" y="2999191"/>
            <a:ext cx="457200" cy="457200"/>
          </a:xfrm>
          <a:prstGeom prst="rect">
            <a:avLst/>
          </a:prstGeom>
        </p:spPr>
      </p:pic>
      <p:pic>
        <p:nvPicPr>
          <p:cNvPr id="156" name="Graphic 155" descr="Man with solid fill">
            <a:extLst>
              <a:ext uri="{FF2B5EF4-FFF2-40B4-BE49-F238E27FC236}">
                <a16:creationId xmlns:a16="http://schemas.microsoft.com/office/drawing/2014/main" id="{7D6F7316-2C7A-E999-117D-974F5B0EC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71918" y="2682240"/>
            <a:ext cx="457200" cy="457200"/>
          </a:xfrm>
          <a:prstGeom prst="rect">
            <a:avLst/>
          </a:prstGeom>
        </p:spPr>
      </p:pic>
      <p:pic>
        <p:nvPicPr>
          <p:cNvPr id="174" name="Graphic 173" descr="Man with solid fill">
            <a:extLst>
              <a:ext uri="{FF2B5EF4-FFF2-40B4-BE49-F238E27FC236}">
                <a16:creationId xmlns:a16="http://schemas.microsoft.com/office/drawing/2014/main" id="{8F694161-09F6-FD76-1AA1-32A0C700D7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92129" y="4474003"/>
            <a:ext cx="457200" cy="457200"/>
          </a:xfrm>
          <a:prstGeom prst="rect">
            <a:avLst/>
          </a:prstGeom>
        </p:spPr>
      </p:pic>
      <p:pic>
        <p:nvPicPr>
          <p:cNvPr id="179" name="Graphic 178" descr="Man with solid fill">
            <a:extLst>
              <a:ext uri="{FF2B5EF4-FFF2-40B4-BE49-F238E27FC236}">
                <a16:creationId xmlns:a16="http://schemas.microsoft.com/office/drawing/2014/main" id="{E6029D06-9BDA-6253-BC84-4CAE97CA2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1682" y="4203193"/>
            <a:ext cx="457200" cy="457200"/>
          </a:xfrm>
          <a:prstGeom prst="rect">
            <a:avLst/>
          </a:prstGeom>
        </p:spPr>
      </p:pic>
      <p:pic>
        <p:nvPicPr>
          <p:cNvPr id="180" name="Graphic 179" descr="Man with solid fill">
            <a:extLst>
              <a:ext uri="{FF2B5EF4-FFF2-40B4-BE49-F238E27FC236}">
                <a16:creationId xmlns:a16="http://schemas.microsoft.com/office/drawing/2014/main" id="{AB5CECD3-88EE-19C8-79F3-C8CAB2BFB0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78621" y="4665335"/>
            <a:ext cx="457200" cy="457200"/>
          </a:xfrm>
          <a:prstGeom prst="rect">
            <a:avLst/>
          </a:prstGeom>
        </p:spPr>
      </p:pic>
      <p:pic>
        <p:nvPicPr>
          <p:cNvPr id="184" name="Graphic 183" descr="Man with solid fill">
            <a:extLst>
              <a:ext uri="{FF2B5EF4-FFF2-40B4-BE49-F238E27FC236}">
                <a16:creationId xmlns:a16="http://schemas.microsoft.com/office/drawing/2014/main" id="{AD02AE54-E921-C59B-F8DE-95EE5E85A6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33927" y="4507070"/>
            <a:ext cx="457200" cy="457200"/>
          </a:xfrm>
          <a:prstGeom prst="rect">
            <a:avLst/>
          </a:prstGeom>
        </p:spPr>
      </p:pic>
      <p:pic>
        <p:nvPicPr>
          <p:cNvPr id="191" name="Graphic 190" descr="Man with solid fill">
            <a:extLst>
              <a:ext uri="{FF2B5EF4-FFF2-40B4-BE49-F238E27FC236}">
                <a16:creationId xmlns:a16="http://schemas.microsoft.com/office/drawing/2014/main" id="{6AD76BDA-3F8C-4587-B186-F5B648B55C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11103" y="3693254"/>
            <a:ext cx="457200" cy="457200"/>
          </a:xfrm>
          <a:prstGeom prst="rect">
            <a:avLst/>
          </a:prstGeom>
        </p:spPr>
      </p:pic>
      <p:grpSp>
        <p:nvGrpSpPr>
          <p:cNvPr id="207" name="Early Phase Title">
            <a:extLst>
              <a:ext uri="{FF2B5EF4-FFF2-40B4-BE49-F238E27FC236}">
                <a16:creationId xmlns:a16="http://schemas.microsoft.com/office/drawing/2014/main" id="{14B82895-17AB-37DB-7F21-8A0687EC6505}"/>
              </a:ext>
            </a:extLst>
          </p:cNvPr>
          <p:cNvGrpSpPr/>
          <p:nvPr/>
        </p:nvGrpSpPr>
        <p:grpSpPr>
          <a:xfrm>
            <a:off x="9519098" y="832766"/>
            <a:ext cx="2312894" cy="1105762"/>
            <a:chOff x="8714909" y="2940467"/>
            <a:chExt cx="2312894" cy="1105762"/>
          </a:xfrm>
        </p:grpSpPr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27565868-20F7-84BD-4EB7-7FD464B86CAF}"/>
                </a:ext>
              </a:extLst>
            </p:cNvPr>
            <p:cNvSpPr txBox="1"/>
            <p:nvPr/>
          </p:nvSpPr>
          <p:spPr>
            <a:xfrm>
              <a:off x="8714909" y="2940467"/>
              <a:ext cx="23128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>
                  <a:solidFill>
                    <a:srgbClr val="96BF54"/>
                  </a:solidFill>
                  <a:latin typeface="Franklin Gothic Medium" panose="020B0603020102020204" pitchFamily="34" charset="0"/>
                </a:rPr>
                <a:t>Phase I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85A36B22-6188-89B0-F542-78ED0C74FC30}"/>
                </a:ext>
              </a:extLst>
            </p:cNvPr>
            <p:cNvSpPr txBox="1"/>
            <p:nvPr/>
          </p:nvSpPr>
          <p:spPr>
            <a:xfrm>
              <a:off x="8714909" y="3461454"/>
              <a:ext cx="23128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>
                  <a:solidFill>
                    <a:srgbClr val="96BF54"/>
                  </a:solidFill>
                  <a:latin typeface="Franklin Gothic Medium" panose="020B0603020102020204" pitchFamily="34" charset="0"/>
                </a:rPr>
                <a:t>14%</a:t>
              </a:r>
            </a:p>
          </p:txBody>
        </p:sp>
      </p:grpSp>
      <p:grpSp>
        <p:nvGrpSpPr>
          <p:cNvPr id="208" name="Phase II Title">
            <a:extLst>
              <a:ext uri="{FF2B5EF4-FFF2-40B4-BE49-F238E27FC236}">
                <a16:creationId xmlns:a16="http://schemas.microsoft.com/office/drawing/2014/main" id="{1FAEECF5-79B0-151E-C440-548D3544305E}"/>
              </a:ext>
            </a:extLst>
          </p:cNvPr>
          <p:cNvGrpSpPr/>
          <p:nvPr/>
        </p:nvGrpSpPr>
        <p:grpSpPr>
          <a:xfrm>
            <a:off x="9519098" y="2026424"/>
            <a:ext cx="2312894" cy="1105762"/>
            <a:chOff x="8714909" y="2940467"/>
            <a:chExt cx="2312894" cy="1105762"/>
          </a:xfrm>
        </p:grpSpPr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1FDD36E5-7D36-E23D-668E-2653CDFDB98C}"/>
                </a:ext>
              </a:extLst>
            </p:cNvPr>
            <p:cNvSpPr txBox="1"/>
            <p:nvPr/>
          </p:nvSpPr>
          <p:spPr>
            <a:xfrm>
              <a:off x="8714909" y="2940467"/>
              <a:ext cx="23128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>
                  <a:solidFill>
                    <a:srgbClr val="0B6808"/>
                  </a:solidFill>
                  <a:latin typeface="Franklin Gothic Medium" panose="020B0603020102020204" pitchFamily="34" charset="0"/>
                </a:rPr>
                <a:t>Phase II</a:t>
              </a: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DBB3C961-5C45-FADB-0C2F-06830977B705}"/>
                </a:ext>
              </a:extLst>
            </p:cNvPr>
            <p:cNvSpPr txBox="1"/>
            <p:nvPr/>
          </p:nvSpPr>
          <p:spPr>
            <a:xfrm>
              <a:off x="8714909" y="3461454"/>
              <a:ext cx="23128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>
                  <a:solidFill>
                    <a:srgbClr val="0B6808"/>
                  </a:solidFill>
                  <a:latin typeface="Franklin Gothic Medium" panose="020B0603020102020204" pitchFamily="34" charset="0"/>
                </a:rPr>
                <a:t>26%</a:t>
              </a:r>
            </a:p>
          </p:txBody>
        </p:sp>
      </p:grpSp>
      <p:grpSp>
        <p:nvGrpSpPr>
          <p:cNvPr id="211" name="Phase III Title">
            <a:extLst>
              <a:ext uri="{FF2B5EF4-FFF2-40B4-BE49-F238E27FC236}">
                <a16:creationId xmlns:a16="http://schemas.microsoft.com/office/drawing/2014/main" id="{DBF535FB-14AD-8E5B-6911-3607E582FB83}"/>
              </a:ext>
            </a:extLst>
          </p:cNvPr>
          <p:cNvGrpSpPr/>
          <p:nvPr/>
        </p:nvGrpSpPr>
        <p:grpSpPr>
          <a:xfrm>
            <a:off x="9519098" y="3220082"/>
            <a:ext cx="2312894" cy="1105762"/>
            <a:chOff x="8714909" y="2940467"/>
            <a:chExt cx="2312894" cy="1105762"/>
          </a:xfrm>
        </p:grpSpPr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969E3C3B-0018-01D3-F861-2554A589DA7B}"/>
                </a:ext>
              </a:extLst>
            </p:cNvPr>
            <p:cNvSpPr txBox="1"/>
            <p:nvPr/>
          </p:nvSpPr>
          <p:spPr>
            <a:xfrm>
              <a:off x="8714909" y="2940467"/>
              <a:ext cx="23128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>
                  <a:solidFill>
                    <a:srgbClr val="5E86BB"/>
                  </a:solidFill>
                  <a:latin typeface="Franklin Gothic Medium" panose="020B0603020102020204" pitchFamily="34" charset="0"/>
                </a:rPr>
                <a:t>Phase III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125FC3D5-52AE-6E21-9AED-5D9A0C277538}"/>
                </a:ext>
              </a:extLst>
            </p:cNvPr>
            <p:cNvSpPr txBox="1"/>
            <p:nvPr/>
          </p:nvSpPr>
          <p:spPr>
            <a:xfrm>
              <a:off x="8714909" y="3461454"/>
              <a:ext cx="23128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>
                  <a:solidFill>
                    <a:srgbClr val="5E86BB"/>
                  </a:solidFill>
                  <a:latin typeface="Franklin Gothic Medium" panose="020B0603020102020204" pitchFamily="34" charset="0"/>
                </a:rPr>
                <a:t>47%</a:t>
              </a:r>
            </a:p>
          </p:txBody>
        </p:sp>
      </p:grpSp>
      <p:grpSp>
        <p:nvGrpSpPr>
          <p:cNvPr id="214" name="Phase IV Title">
            <a:extLst>
              <a:ext uri="{FF2B5EF4-FFF2-40B4-BE49-F238E27FC236}">
                <a16:creationId xmlns:a16="http://schemas.microsoft.com/office/drawing/2014/main" id="{7D3A15C2-AE1F-B42D-EE11-A1D5D5F69CA1}"/>
              </a:ext>
            </a:extLst>
          </p:cNvPr>
          <p:cNvGrpSpPr/>
          <p:nvPr/>
        </p:nvGrpSpPr>
        <p:grpSpPr>
          <a:xfrm>
            <a:off x="9519098" y="4413740"/>
            <a:ext cx="2312894" cy="1105762"/>
            <a:chOff x="8714909" y="2940467"/>
            <a:chExt cx="2312894" cy="1105762"/>
          </a:xfrm>
        </p:grpSpPr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69B7EF50-523D-EC64-9720-5BD1DAF52EAC}"/>
                </a:ext>
              </a:extLst>
            </p:cNvPr>
            <p:cNvSpPr txBox="1"/>
            <p:nvPr/>
          </p:nvSpPr>
          <p:spPr>
            <a:xfrm>
              <a:off x="8714909" y="2940467"/>
              <a:ext cx="23128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>
                  <a:solidFill>
                    <a:srgbClr val="283A5B"/>
                  </a:solidFill>
                  <a:latin typeface="Franklin Gothic Medium" panose="020B0603020102020204" pitchFamily="34" charset="0"/>
                </a:rPr>
                <a:t>Phase IV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6EF80EE0-CCC6-1F30-9D14-0377CB3CFD31}"/>
                </a:ext>
              </a:extLst>
            </p:cNvPr>
            <p:cNvSpPr txBox="1"/>
            <p:nvPr/>
          </p:nvSpPr>
          <p:spPr>
            <a:xfrm>
              <a:off x="8714909" y="3461454"/>
              <a:ext cx="23128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>
                  <a:solidFill>
                    <a:srgbClr val="283A5B"/>
                  </a:solidFill>
                  <a:latin typeface="Franklin Gothic Medium" panose="020B0603020102020204" pitchFamily="34" charset="0"/>
                </a:rPr>
                <a:t>12%</a:t>
              </a:r>
            </a:p>
          </p:txBody>
        </p:sp>
      </p:grpSp>
      <p:sp>
        <p:nvSpPr>
          <p:cNvPr id="223" name="Oval 222">
            <a:extLst>
              <a:ext uri="{FF2B5EF4-FFF2-40B4-BE49-F238E27FC236}">
                <a16:creationId xmlns:a16="http://schemas.microsoft.com/office/drawing/2014/main" id="{AFF08D84-2B6D-D5CA-E9EF-BAE566810EDD}"/>
              </a:ext>
            </a:extLst>
          </p:cNvPr>
          <p:cNvSpPr/>
          <p:nvPr/>
        </p:nvSpPr>
        <p:spPr>
          <a:xfrm>
            <a:off x="4609825" y="5722176"/>
            <a:ext cx="4057332" cy="14957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glow rad="102281">
              <a:schemeClr val="bg1">
                <a:lumMod val="95000"/>
                <a:alpha val="40000"/>
              </a:schemeClr>
            </a:glow>
            <a:softEdge rad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4" name="Title 1">
            <a:extLst>
              <a:ext uri="{FF2B5EF4-FFF2-40B4-BE49-F238E27FC236}">
                <a16:creationId xmlns:a16="http://schemas.microsoft.com/office/drawing/2014/main" id="{86BBE7F2-67CF-2841-9888-10C5B8B1D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29" y="2035867"/>
            <a:ext cx="3329432" cy="2005584"/>
          </a:xfrm>
        </p:spPr>
        <p:txBody>
          <a:bodyPr>
            <a:noAutofit/>
          </a:bodyPr>
          <a:lstStyle/>
          <a:p>
            <a:pPr algn="l"/>
            <a:r>
              <a:rPr lang="en-CA" b="1">
                <a:solidFill>
                  <a:srgbClr val="96BF54"/>
                </a:solidFill>
                <a:latin typeface="Franklin Gothic Demi"/>
              </a:rPr>
              <a:t>DIVERSE</a:t>
            </a:r>
            <a:r>
              <a:rPr lang="en-CA" b="1">
                <a:solidFill>
                  <a:srgbClr val="283A5B"/>
                </a:solidFill>
                <a:latin typeface="Franklin Gothic Demi"/>
              </a:rPr>
              <a:t> </a:t>
            </a:r>
            <a:r>
              <a:rPr lang="en-CA" b="1">
                <a:solidFill>
                  <a:schemeClr val="bg1"/>
                </a:solidFill>
                <a:latin typeface="Franklin Gothic Demi"/>
              </a:rPr>
              <a:t>TRIAL PORTFOLIOS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0781F6-D753-16F8-407E-0BB2DFDE88F5}"/>
              </a:ext>
            </a:extLst>
          </p:cNvPr>
          <p:cNvSpPr txBox="1"/>
          <p:nvPr/>
        </p:nvSpPr>
        <p:spPr>
          <a:xfrm>
            <a:off x="3484820" y="5939940"/>
            <a:ext cx="6526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~60% of trials industry sponsored</a:t>
            </a:r>
            <a:endParaRPr lang="en-CA" sz="3200" dirty="0">
              <a:solidFill>
                <a:schemeClr val="bg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126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000">
        <p159:morph option="byCha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1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6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8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2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4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6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2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4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6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8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2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4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6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8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0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72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4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6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8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80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82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84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89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91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93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9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97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99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1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3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7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09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11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13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2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7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1900"/>
                            </p:stCondLst>
                            <p:childTnLst>
                              <p:par>
                                <p:cTn id="2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21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230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27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2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29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2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31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3300"/>
                            </p:stCondLst>
                            <p:childTnLst>
                              <p:par>
                                <p:cTn id="2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2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3700"/>
                            </p:stCondLst>
                            <p:childTnLst>
                              <p:par>
                                <p:cTn id="2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3900"/>
                            </p:stCondLst>
                            <p:childTnLst>
                              <p:par>
                                <p:cTn id="2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2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410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2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43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47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49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2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15100"/>
                            </p:stCondLst>
                            <p:childTnLst>
                              <p:par>
                                <p:cTn id="3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2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5300"/>
                            </p:stCondLst>
                            <p:childTnLst>
                              <p:par>
                                <p:cTn id="3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2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5500"/>
                            </p:stCondLst>
                            <p:childTnLst>
                              <p:par>
                                <p:cTn id="3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2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57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2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5900"/>
                            </p:stCondLst>
                            <p:childTnLst>
                              <p:par>
                                <p:cTn id="3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2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6100"/>
                            </p:stCondLst>
                            <p:childTnLst>
                              <p:par>
                                <p:cTn id="3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6300"/>
                            </p:stCondLst>
                            <p:childTnLst>
                              <p:par>
                                <p:cTn id="3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2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6500"/>
                            </p:stCondLst>
                            <p:childTnLst>
                              <p:par>
                                <p:cTn id="3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2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6700"/>
                            </p:stCondLst>
                            <p:childTnLst>
                              <p:par>
                                <p:cTn id="3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2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6900"/>
                            </p:stCondLst>
                            <p:childTnLst>
                              <p:par>
                                <p:cTn id="3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2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7100"/>
                            </p:stCondLst>
                            <p:childTnLst>
                              <p:par>
                                <p:cTn id="3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2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73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7800"/>
                            </p:stCondLst>
                            <p:childTnLst>
                              <p:par>
                                <p:cTn id="3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8300"/>
                            </p:stCondLst>
                            <p:childTnLst>
                              <p:par>
                                <p:cTn id="3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8800"/>
                            </p:stCondLst>
                            <p:childTnLst>
                              <p:par>
                                <p:cTn id="3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9300"/>
                            </p:stCondLst>
                            <p:childTnLst>
                              <p:par>
                                <p:cTn id="3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9800"/>
                            </p:stCondLst>
                            <p:childTnLst>
                              <p:par>
                                <p:cTn id="3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20300"/>
                            </p:stCondLst>
                            <p:childTnLst>
                              <p:par>
                                <p:cTn id="3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2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0800"/>
                            </p:stCondLst>
                            <p:childTnLst>
                              <p:par>
                                <p:cTn id="3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2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21000"/>
                            </p:stCondLst>
                            <p:childTnLst>
                              <p:par>
                                <p:cTn id="3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2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21200"/>
                            </p:stCondLst>
                            <p:childTnLst>
                              <p:par>
                                <p:cTn id="3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21400"/>
                            </p:stCondLst>
                            <p:childTnLst>
                              <p:par>
                                <p:cTn id="3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2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21600"/>
                            </p:stCondLst>
                            <p:childTnLst>
                              <p:par>
                                <p:cTn id="3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2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1800"/>
                            </p:stCondLst>
                            <p:childTnLst>
                              <p:par>
                                <p:cTn id="3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2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22000"/>
                            </p:stCondLst>
                            <p:childTnLst>
                              <p:par>
                                <p:cTn id="4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2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2200"/>
                            </p:stCondLst>
                            <p:childTnLst>
                              <p:par>
                                <p:cTn id="4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2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22400"/>
                            </p:stCondLst>
                            <p:childTnLst>
                              <p:par>
                                <p:cTn id="4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2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2600"/>
                            </p:stCondLst>
                            <p:childTnLst>
                              <p:par>
                                <p:cTn id="4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2800"/>
                            </p:stCondLst>
                            <p:childTnLst>
                              <p:par>
                                <p:cTn id="4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2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4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08E015-7955-7DA3-4197-5B3F6C7CC4C9}"/>
              </a:ext>
            </a:extLst>
          </p:cNvPr>
          <p:cNvSpPr/>
          <p:nvPr/>
        </p:nvSpPr>
        <p:spPr>
          <a:xfrm>
            <a:off x="0" y="4857008"/>
            <a:ext cx="12188825" cy="2000992"/>
          </a:xfrm>
          <a:prstGeom prst="rect">
            <a:avLst/>
          </a:prstGeom>
          <a:solidFill>
            <a:srgbClr val="283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73D9272-8253-8845-87F8-E8DBE3CAEA70}"/>
              </a:ext>
            </a:extLst>
          </p:cNvPr>
          <p:cNvSpPr txBox="1">
            <a:spLocks/>
          </p:cNvSpPr>
          <p:nvPr/>
        </p:nvSpPr>
        <p:spPr>
          <a:xfrm>
            <a:off x="2247608" y="521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5500" b="1">
                <a:solidFill>
                  <a:schemeClr val="bg1"/>
                </a:solidFill>
                <a:latin typeface="Franklin Gothic Demi"/>
              </a:rPr>
              <a:t>TOP </a:t>
            </a:r>
            <a:r>
              <a:rPr lang="en-CA" sz="5500" b="1">
                <a:solidFill>
                  <a:srgbClr val="96BF54"/>
                </a:solidFill>
                <a:latin typeface="Franklin Gothic Demi"/>
              </a:rPr>
              <a:t>THERAPEUTIC</a:t>
            </a:r>
            <a:r>
              <a:rPr lang="en-CA" sz="5500" b="1">
                <a:solidFill>
                  <a:schemeClr val="bg1"/>
                </a:solidFill>
                <a:latin typeface="Franklin Gothic Demi"/>
              </a:rPr>
              <a:t> AREAS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EEA0F3-0998-FB8A-DEB0-1E839530F2F1}"/>
              </a:ext>
            </a:extLst>
          </p:cNvPr>
          <p:cNvGrpSpPr/>
          <p:nvPr/>
        </p:nvGrpSpPr>
        <p:grpSpPr>
          <a:xfrm>
            <a:off x="2002760" y="826655"/>
            <a:ext cx="3483073" cy="2517130"/>
            <a:chOff x="2002760" y="826655"/>
            <a:chExt cx="3483073" cy="2517130"/>
          </a:xfrm>
        </p:grpSpPr>
        <p:sp>
          <p:nvSpPr>
            <p:cNvPr id="3" name="Hexagon 2">
              <a:extLst>
                <a:ext uri="{FF2B5EF4-FFF2-40B4-BE49-F238E27FC236}">
                  <a16:creationId xmlns:a16="http://schemas.microsoft.com/office/drawing/2014/main" id="{877AC326-5EFF-ED1F-5AF3-EC6C5067D575}"/>
                </a:ext>
              </a:extLst>
            </p:cNvPr>
            <p:cNvSpPr/>
            <p:nvPr/>
          </p:nvSpPr>
          <p:spPr>
            <a:xfrm>
              <a:off x="2686973" y="1535554"/>
              <a:ext cx="2097547" cy="1808231"/>
            </a:xfrm>
            <a:prstGeom prst="hexagon">
              <a:avLst/>
            </a:prstGeom>
            <a:solidFill>
              <a:srgbClr val="187F69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CA" sz="1100">
                <a:solidFill>
                  <a:srgbClr val="173A64"/>
                </a:solidFill>
              </a:endParaRP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B02C3229-2477-20B3-1FB3-7475802C349E}"/>
                </a:ext>
              </a:extLst>
            </p:cNvPr>
            <p:cNvSpPr/>
            <p:nvPr/>
          </p:nvSpPr>
          <p:spPr>
            <a:xfrm>
              <a:off x="2002760" y="2003644"/>
              <a:ext cx="1421652" cy="227741"/>
            </a:xfrm>
            <a:prstGeom prst="roundRect">
              <a:avLst>
                <a:gd name="adj" fmla="val 50000"/>
              </a:avLst>
            </a:prstGeom>
            <a:solidFill>
              <a:srgbClr val="187F69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CA" sz="1100">
                <a:solidFill>
                  <a:srgbClr val="173A64"/>
                </a:solidFill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7AA10311-5286-4FA5-A28C-CFF8EB460D07}"/>
                </a:ext>
              </a:extLst>
            </p:cNvPr>
            <p:cNvSpPr/>
            <p:nvPr/>
          </p:nvSpPr>
          <p:spPr>
            <a:xfrm>
              <a:off x="2262146" y="2436402"/>
              <a:ext cx="1421652" cy="227741"/>
            </a:xfrm>
            <a:prstGeom prst="roundRect">
              <a:avLst>
                <a:gd name="adj" fmla="val 50000"/>
              </a:avLst>
            </a:prstGeom>
            <a:solidFill>
              <a:srgbClr val="187F69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CA" sz="1100">
                <a:solidFill>
                  <a:srgbClr val="173A64"/>
                </a:solidFill>
              </a:endParaRP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9D8FD5C4-C4B1-F78E-8BC2-C49541224E01}"/>
                </a:ext>
              </a:extLst>
            </p:cNvPr>
            <p:cNvSpPr/>
            <p:nvPr/>
          </p:nvSpPr>
          <p:spPr>
            <a:xfrm rot="10800000">
              <a:off x="4064181" y="2647954"/>
              <a:ext cx="1421652" cy="227741"/>
            </a:xfrm>
            <a:prstGeom prst="roundRect">
              <a:avLst>
                <a:gd name="adj" fmla="val 50000"/>
              </a:avLst>
            </a:prstGeom>
            <a:solidFill>
              <a:srgbClr val="187F69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CA" sz="1100">
                <a:solidFill>
                  <a:srgbClr val="173A64"/>
                </a:solidFill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1AD398D5-43D8-CE2D-3157-892B1865EBF9}"/>
                </a:ext>
              </a:extLst>
            </p:cNvPr>
            <p:cNvSpPr/>
            <p:nvPr/>
          </p:nvSpPr>
          <p:spPr>
            <a:xfrm rot="10800000">
              <a:off x="3804795" y="2215196"/>
              <a:ext cx="1421652" cy="227741"/>
            </a:xfrm>
            <a:prstGeom prst="roundRect">
              <a:avLst>
                <a:gd name="adj" fmla="val 50000"/>
              </a:avLst>
            </a:prstGeom>
            <a:solidFill>
              <a:srgbClr val="187F69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CA" sz="1100">
                <a:solidFill>
                  <a:srgbClr val="173A64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5416553-027B-B6ED-8D90-0AB5D86AB2B9}"/>
                </a:ext>
              </a:extLst>
            </p:cNvPr>
            <p:cNvSpPr txBox="1"/>
            <p:nvPr/>
          </p:nvSpPr>
          <p:spPr>
            <a:xfrm>
              <a:off x="2076629" y="826655"/>
              <a:ext cx="3318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>
                  <a:solidFill>
                    <a:srgbClr val="283A5B"/>
                  </a:solidFill>
                  <a:latin typeface="Franklin Gothic Medium" panose="020B0603020102020204" pitchFamily="34" charset="0"/>
                </a:rPr>
                <a:t>Gastroenterology</a:t>
              </a:r>
            </a:p>
          </p:txBody>
        </p:sp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4B159997-B25B-271D-FE08-3D0376073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68971" y="1987552"/>
              <a:ext cx="866265" cy="86626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602816-7709-9F37-7071-9F8F09936474}"/>
              </a:ext>
            </a:extLst>
          </p:cNvPr>
          <p:cNvGrpSpPr/>
          <p:nvPr/>
        </p:nvGrpSpPr>
        <p:grpSpPr>
          <a:xfrm>
            <a:off x="4266401" y="1516570"/>
            <a:ext cx="3462742" cy="2402339"/>
            <a:chOff x="4266401" y="1516570"/>
            <a:chExt cx="3462742" cy="2402339"/>
          </a:xfrm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798516A6-B966-2265-F1AB-F134C857EB65}"/>
                </a:ext>
              </a:extLst>
            </p:cNvPr>
            <p:cNvSpPr/>
            <p:nvPr/>
          </p:nvSpPr>
          <p:spPr>
            <a:xfrm>
              <a:off x="4960127" y="1516570"/>
              <a:ext cx="2097547" cy="1808231"/>
            </a:xfrm>
            <a:prstGeom prst="hexagon">
              <a:avLst/>
            </a:prstGeom>
            <a:solidFill>
              <a:srgbClr val="5E86BB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CA" sz="1100">
                <a:solidFill>
                  <a:srgbClr val="173A64"/>
                </a:solidFill>
              </a:endParaRP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DCA8A2D7-6CAE-5377-3FA5-DEEDEB5F1064}"/>
                </a:ext>
              </a:extLst>
            </p:cNvPr>
            <p:cNvSpPr/>
            <p:nvPr/>
          </p:nvSpPr>
          <p:spPr>
            <a:xfrm rot="10800000">
              <a:off x="4515621" y="2426751"/>
              <a:ext cx="1421652" cy="227741"/>
            </a:xfrm>
            <a:prstGeom prst="roundRect">
              <a:avLst>
                <a:gd name="adj" fmla="val 50000"/>
              </a:avLst>
            </a:prstGeom>
            <a:solidFill>
              <a:srgbClr val="5E86BB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CA" sz="1100">
                <a:solidFill>
                  <a:srgbClr val="173A64"/>
                </a:solidFill>
              </a:endParaRP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64667E84-6D3B-D9A9-E579-AE4883A5DAAD}"/>
                </a:ext>
              </a:extLst>
            </p:cNvPr>
            <p:cNvSpPr/>
            <p:nvPr/>
          </p:nvSpPr>
          <p:spPr>
            <a:xfrm rot="10800000">
              <a:off x="4266401" y="2003643"/>
              <a:ext cx="1421652" cy="227741"/>
            </a:xfrm>
            <a:prstGeom prst="roundRect">
              <a:avLst>
                <a:gd name="adj" fmla="val 50000"/>
              </a:avLst>
            </a:prstGeom>
            <a:solidFill>
              <a:srgbClr val="5E86BB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CA" sz="1100">
                <a:solidFill>
                  <a:srgbClr val="173A64"/>
                </a:solidFill>
              </a:endParaRP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9D26D7E9-2975-E64C-4124-575EC5595C76}"/>
                </a:ext>
              </a:extLst>
            </p:cNvPr>
            <p:cNvSpPr/>
            <p:nvPr/>
          </p:nvSpPr>
          <p:spPr>
            <a:xfrm>
              <a:off x="6058271" y="2224848"/>
              <a:ext cx="1421652" cy="227741"/>
            </a:xfrm>
            <a:prstGeom prst="roundRect">
              <a:avLst>
                <a:gd name="adj" fmla="val 50000"/>
              </a:avLst>
            </a:prstGeom>
            <a:solidFill>
              <a:srgbClr val="5E86BB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CA" sz="1100">
                <a:solidFill>
                  <a:srgbClr val="173A64"/>
                </a:solidFill>
              </a:endParaRP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0886A8D6-5C58-0B75-53FA-90987A7C00B7}"/>
                </a:ext>
              </a:extLst>
            </p:cNvPr>
            <p:cNvSpPr/>
            <p:nvPr/>
          </p:nvSpPr>
          <p:spPr>
            <a:xfrm>
              <a:off x="6307491" y="2647955"/>
              <a:ext cx="1421652" cy="227741"/>
            </a:xfrm>
            <a:prstGeom prst="roundRect">
              <a:avLst>
                <a:gd name="adj" fmla="val 50000"/>
              </a:avLst>
            </a:prstGeom>
            <a:solidFill>
              <a:srgbClr val="5E86BB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CA" sz="1100">
                <a:solidFill>
                  <a:srgbClr val="173A64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7CD1B34-B3DE-A71A-626F-A87EEAC3E066}"/>
                </a:ext>
              </a:extLst>
            </p:cNvPr>
            <p:cNvSpPr txBox="1"/>
            <p:nvPr/>
          </p:nvSpPr>
          <p:spPr>
            <a:xfrm>
              <a:off x="4349784" y="3334134"/>
              <a:ext cx="3318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>
                  <a:solidFill>
                    <a:srgbClr val="283A5B"/>
                  </a:solidFill>
                  <a:latin typeface="Franklin Gothic Medium" panose="020B0603020102020204" pitchFamily="34" charset="0"/>
                </a:rPr>
                <a:t>Cardiology</a:t>
              </a:r>
            </a:p>
          </p:txBody>
        </p:sp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B4B47A18-EECC-3913-B544-FF66A9568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87533" y="2019952"/>
              <a:ext cx="859609" cy="85960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DBB187-1DD1-0DE6-D3C6-07F419B135D7}"/>
              </a:ext>
            </a:extLst>
          </p:cNvPr>
          <p:cNvGrpSpPr/>
          <p:nvPr/>
        </p:nvGrpSpPr>
        <p:grpSpPr>
          <a:xfrm>
            <a:off x="8773354" y="1535554"/>
            <a:ext cx="3442500" cy="2383355"/>
            <a:chOff x="8773354" y="1535554"/>
            <a:chExt cx="3442500" cy="2383355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417046EB-C079-F1A7-E8F0-C834890FF256}"/>
                </a:ext>
              </a:extLst>
            </p:cNvPr>
            <p:cNvSpPr/>
            <p:nvPr/>
          </p:nvSpPr>
          <p:spPr>
            <a:xfrm>
              <a:off x="9506435" y="1535554"/>
              <a:ext cx="2097547" cy="1808231"/>
            </a:xfrm>
            <a:prstGeom prst="hexagon">
              <a:avLst/>
            </a:prstGeom>
            <a:solidFill>
              <a:srgbClr val="283A5B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CA" sz="1100">
                <a:solidFill>
                  <a:srgbClr val="173A64"/>
                </a:solidFill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15BA24A-2775-A8B2-B028-0E40B2AC61CA}"/>
                </a:ext>
              </a:extLst>
            </p:cNvPr>
            <p:cNvSpPr/>
            <p:nvPr/>
          </p:nvSpPr>
          <p:spPr>
            <a:xfrm rot="10800000">
              <a:off x="9022574" y="2426751"/>
              <a:ext cx="1421652" cy="227741"/>
            </a:xfrm>
            <a:prstGeom prst="roundRect">
              <a:avLst>
                <a:gd name="adj" fmla="val 50000"/>
              </a:avLst>
            </a:prstGeom>
            <a:solidFill>
              <a:srgbClr val="283A5B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CA" sz="1100">
                <a:solidFill>
                  <a:srgbClr val="173A64"/>
                </a:solidFill>
              </a:endParaRP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4B22B86C-F676-0354-5F12-5F8F26F13C0F}"/>
                </a:ext>
              </a:extLst>
            </p:cNvPr>
            <p:cNvSpPr/>
            <p:nvPr/>
          </p:nvSpPr>
          <p:spPr>
            <a:xfrm rot="10800000">
              <a:off x="8773354" y="2003643"/>
              <a:ext cx="1421652" cy="227741"/>
            </a:xfrm>
            <a:prstGeom prst="roundRect">
              <a:avLst>
                <a:gd name="adj" fmla="val 50000"/>
              </a:avLst>
            </a:prstGeom>
            <a:solidFill>
              <a:srgbClr val="283A5B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CA" sz="1100">
                <a:solidFill>
                  <a:srgbClr val="173A64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5B9A181-9D71-6050-92A2-173221A68A67}"/>
                </a:ext>
              </a:extLst>
            </p:cNvPr>
            <p:cNvSpPr txBox="1"/>
            <p:nvPr/>
          </p:nvSpPr>
          <p:spPr>
            <a:xfrm>
              <a:off x="8897620" y="3334134"/>
              <a:ext cx="3318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>
                  <a:solidFill>
                    <a:srgbClr val="283A5B"/>
                  </a:solidFill>
                  <a:latin typeface="Franklin Gothic Medium" panose="020B0603020102020204" pitchFamily="34" charset="0"/>
                </a:rPr>
                <a:t>Hematology</a:t>
              </a:r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EBA8217-7207-2E3E-7670-25A0BA3E27A2}"/>
                </a:ext>
              </a:extLst>
            </p:cNvPr>
            <p:cNvSpPr/>
            <p:nvPr/>
          </p:nvSpPr>
          <p:spPr>
            <a:xfrm>
              <a:off x="10680656" y="1850049"/>
              <a:ext cx="241566" cy="305785"/>
            </a:xfrm>
            <a:custGeom>
              <a:avLst/>
              <a:gdLst>
                <a:gd name="connsiteX0" fmla="*/ 180801 w 241566"/>
                <a:gd name="connsiteY0" fmla="*/ 84623 h 305785"/>
                <a:gd name="connsiteX1" fmla="*/ 132504 w 241566"/>
                <a:gd name="connsiteY1" fmla="*/ 12053 h 305785"/>
                <a:gd name="connsiteX2" fmla="*/ 120451 w 241566"/>
                <a:gd name="connsiteY2" fmla="*/ 0 h 305785"/>
                <a:gd name="connsiteX3" fmla="*/ 0 w 241566"/>
                <a:gd name="connsiteY3" fmla="*/ 184957 h 305785"/>
                <a:gd name="connsiteX4" fmla="*/ 120737 w 241566"/>
                <a:gd name="connsiteY4" fmla="*/ 305786 h 305785"/>
                <a:gd name="connsiteX5" fmla="*/ 241566 w 241566"/>
                <a:gd name="connsiteY5" fmla="*/ 185049 h 305785"/>
                <a:gd name="connsiteX6" fmla="*/ 241566 w 241566"/>
                <a:gd name="connsiteY6" fmla="*/ 184957 h 305785"/>
                <a:gd name="connsiteX7" fmla="*/ 180801 w 241566"/>
                <a:gd name="connsiteY7" fmla="*/ 84623 h 305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1566" h="305785">
                  <a:moveTo>
                    <a:pt x="180801" y="84623"/>
                  </a:moveTo>
                  <a:cubicBezTo>
                    <a:pt x="154865" y="61763"/>
                    <a:pt x="132504" y="41979"/>
                    <a:pt x="132504" y="12053"/>
                  </a:cubicBezTo>
                  <a:cubicBezTo>
                    <a:pt x="132371" y="5453"/>
                    <a:pt x="127051" y="133"/>
                    <a:pt x="120451" y="0"/>
                  </a:cubicBezTo>
                  <a:cubicBezTo>
                    <a:pt x="102911" y="0"/>
                    <a:pt x="0" y="110226"/>
                    <a:pt x="0" y="184957"/>
                  </a:cubicBezTo>
                  <a:cubicBezTo>
                    <a:pt x="-25" y="251664"/>
                    <a:pt x="54030" y="305761"/>
                    <a:pt x="120737" y="305786"/>
                  </a:cubicBezTo>
                  <a:cubicBezTo>
                    <a:pt x="187445" y="305811"/>
                    <a:pt x="241541" y="251756"/>
                    <a:pt x="241566" y="185049"/>
                  </a:cubicBezTo>
                  <a:cubicBezTo>
                    <a:pt x="241566" y="185017"/>
                    <a:pt x="241566" y="184986"/>
                    <a:pt x="241566" y="184957"/>
                  </a:cubicBezTo>
                  <a:cubicBezTo>
                    <a:pt x="241566" y="138406"/>
                    <a:pt x="209313" y="109810"/>
                    <a:pt x="180801" y="84623"/>
                  </a:cubicBezTo>
                  <a:close/>
                </a:path>
              </a:pathLst>
            </a:custGeom>
            <a:solidFill>
              <a:schemeClr val="bg1"/>
            </a:solidFill>
            <a:ln w="2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CBA3D75F-EE24-45A9-856A-2A8AF6423074}"/>
                </a:ext>
              </a:extLst>
            </p:cNvPr>
            <p:cNvSpPr/>
            <p:nvPr/>
          </p:nvSpPr>
          <p:spPr>
            <a:xfrm>
              <a:off x="10228945" y="1991196"/>
              <a:ext cx="636918" cy="817276"/>
            </a:xfrm>
            <a:custGeom>
              <a:avLst/>
              <a:gdLst>
                <a:gd name="connsiteX0" fmla="*/ 473656 w 636918"/>
                <a:gd name="connsiteY0" fmla="*/ 232673 h 817276"/>
                <a:gd name="connsiteX1" fmla="*/ 473656 w 636918"/>
                <a:gd name="connsiteY1" fmla="*/ 232673 h 817276"/>
                <a:gd name="connsiteX2" fmla="*/ 330180 w 636918"/>
                <a:gd name="connsiteY2" fmla="*/ 12637 h 817276"/>
                <a:gd name="connsiteX3" fmla="*/ 317879 w 636918"/>
                <a:gd name="connsiteY3" fmla="*/ 2 h 817276"/>
                <a:gd name="connsiteX4" fmla="*/ 317544 w 636918"/>
                <a:gd name="connsiteY4" fmla="*/ 2 h 817276"/>
                <a:gd name="connsiteX5" fmla="*/ 0 w 636918"/>
                <a:gd name="connsiteY5" fmla="*/ 498762 h 817276"/>
                <a:gd name="connsiteX6" fmla="*/ 318403 w 636918"/>
                <a:gd name="connsiteY6" fmla="*/ 817277 h 817276"/>
                <a:gd name="connsiteX7" fmla="*/ 636917 w 636918"/>
                <a:gd name="connsiteY7" fmla="*/ 498874 h 817276"/>
                <a:gd name="connsiteX8" fmla="*/ 636917 w 636918"/>
                <a:gd name="connsiteY8" fmla="*/ 498762 h 817276"/>
                <a:gd name="connsiteX9" fmla="*/ 473656 w 636918"/>
                <a:gd name="connsiteY9" fmla="*/ 232673 h 817276"/>
                <a:gd name="connsiteX10" fmla="*/ 318791 w 636918"/>
                <a:gd name="connsiteY10" fmla="*/ 725615 h 817276"/>
                <a:gd name="connsiteX11" fmla="*/ 307029 w 636918"/>
                <a:gd name="connsiteY11" fmla="*/ 713853 h 817276"/>
                <a:gd name="connsiteX12" fmla="*/ 318791 w 636918"/>
                <a:gd name="connsiteY12" fmla="*/ 702090 h 817276"/>
                <a:gd name="connsiteX13" fmla="*/ 504081 w 636918"/>
                <a:gd name="connsiteY13" fmla="*/ 516884 h 817276"/>
                <a:gd name="connsiteX14" fmla="*/ 515843 w 636918"/>
                <a:gd name="connsiteY14" fmla="*/ 505121 h 817276"/>
                <a:gd name="connsiteX15" fmla="*/ 527606 w 636918"/>
                <a:gd name="connsiteY15" fmla="*/ 516884 h 817276"/>
                <a:gd name="connsiteX16" fmla="*/ 318791 w 636918"/>
                <a:gd name="connsiteY16" fmla="*/ 725615 h 817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6918" h="817276">
                  <a:moveTo>
                    <a:pt x="473656" y="232673"/>
                  </a:moveTo>
                  <a:lnTo>
                    <a:pt x="473656" y="232673"/>
                  </a:lnTo>
                  <a:cubicBezTo>
                    <a:pt x="400089" y="167668"/>
                    <a:pt x="330180" y="106321"/>
                    <a:pt x="330180" y="12637"/>
                  </a:cubicBezTo>
                  <a:cubicBezTo>
                    <a:pt x="330271" y="5752"/>
                    <a:pt x="324764" y="93"/>
                    <a:pt x="317879" y="2"/>
                  </a:cubicBezTo>
                  <a:cubicBezTo>
                    <a:pt x="317767" y="-1"/>
                    <a:pt x="317657" y="-1"/>
                    <a:pt x="317544" y="2"/>
                  </a:cubicBezTo>
                  <a:cubicBezTo>
                    <a:pt x="288450" y="2"/>
                    <a:pt x="0" y="295517"/>
                    <a:pt x="0" y="498762"/>
                  </a:cubicBezTo>
                  <a:cubicBezTo>
                    <a:pt x="-31" y="674642"/>
                    <a:pt x="142523" y="817246"/>
                    <a:pt x="318403" y="817277"/>
                  </a:cubicBezTo>
                  <a:cubicBezTo>
                    <a:pt x="494282" y="817308"/>
                    <a:pt x="636886" y="674754"/>
                    <a:pt x="636917" y="498874"/>
                  </a:cubicBezTo>
                  <a:cubicBezTo>
                    <a:pt x="636917" y="498837"/>
                    <a:pt x="636917" y="498800"/>
                    <a:pt x="636917" y="498762"/>
                  </a:cubicBezTo>
                  <a:cubicBezTo>
                    <a:pt x="637250" y="377065"/>
                    <a:pt x="554123" y="303664"/>
                    <a:pt x="473656" y="232673"/>
                  </a:cubicBezTo>
                  <a:close/>
                  <a:moveTo>
                    <a:pt x="318791" y="725615"/>
                  </a:moveTo>
                  <a:cubicBezTo>
                    <a:pt x="312295" y="725615"/>
                    <a:pt x="307029" y="720349"/>
                    <a:pt x="307029" y="713853"/>
                  </a:cubicBezTo>
                  <a:cubicBezTo>
                    <a:pt x="307029" y="707356"/>
                    <a:pt x="312295" y="702090"/>
                    <a:pt x="318791" y="702090"/>
                  </a:cubicBezTo>
                  <a:cubicBezTo>
                    <a:pt x="421054" y="701999"/>
                    <a:pt x="503944" y="619146"/>
                    <a:pt x="504081" y="516884"/>
                  </a:cubicBezTo>
                  <a:cubicBezTo>
                    <a:pt x="504081" y="510387"/>
                    <a:pt x="509347" y="505121"/>
                    <a:pt x="515843" y="505121"/>
                  </a:cubicBezTo>
                  <a:cubicBezTo>
                    <a:pt x="522340" y="505121"/>
                    <a:pt x="527606" y="510387"/>
                    <a:pt x="527606" y="516884"/>
                  </a:cubicBezTo>
                  <a:cubicBezTo>
                    <a:pt x="527468" y="632139"/>
                    <a:pt x="434046" y="725524"/>
                    <a:pt x="318791" y="725615"/>
                  </a:cubicBezTo>
                  <a:close/>
                </a:path>
              </a:pathLst>
            </a:custGeom>
            <a:solidFill>
              <a:schemeClr val="bg1"/>
            </a:solidFill>
            <a:ln w="2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141FFE-164B-8C2C-2A53-9712871F419D}"/>
              </a:ext>
            </a:extLst>
          </p:cNvPr>
          <p:cNvGrpSpPr/>
          <p:nvPr/>
        </p:nvGrpSpPr>
        <p:grpSpPr>
          <a:xfrm>
            <a:off x="6509711" y="867072"/>
            <a:ext cx="3483075" cy="2476713"/>
            <a:chOff x="6509711" y="867072"/>
            <a:chExt cx="3483075" cy="2476713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EDF129A1-92A0-485D-0289-16F463746FEB}"/>
                </a:ext>
              </a:extLst>
            </p:cNvPr>
            <p:cNvSpPr/>
            <p:nvPr/>
          </p:nvSpPr>
          <p:spPr>
            <a:xfrm>
              <a:off x="7233281" y="1535554"/>
              <a:ext cx="2097547" cy="1808231"/>
            </a:xfrm>
            <a:prstGeom prst="hexagon">
              <a:avLst/>
            </a:prstGeom>
            <a:solidFill>
              <a:srgbClr val="00547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CA" sz="1100">
                <a:solidFill>
                  <a:srgbClr val="173A64"/>
                </a:solidFill>
              </a:endParaRP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3AA3B91F-CC6E-1735-A9F4-45B847C00E6F}"/>
                </a:ext>
              </a:extLst>
            </p:cNvPr>
            <p:cNvSpPr/>
            <p:nvPr/>
          </p:nvSpPr>
          <p:spPr>
            <a:xfrm>
              <a:off x="6509711" y="2003644"/>
              <a:ext cx="1421652" cy="227741"/>
            </a:xfrm>
            <a:prstGeom prst="roundRect">
              <a:avLst>
                <a:gd name="adj" fmla="val 50000"/>
              </a:avLst>
            </a:prstGeom>
            <a:solidFill>
              <a:srgbClr val="00547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CA" sz="1100">
                <a:solidFill>
                  <a:srgbClr val="173A64"/>
                </a:solidFill>
              </a:endParaRP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61165260-B858-CD4C-5A62-E4178FB6B06A}"/>
                </a:ext>
              </a:extLst>
            </p:cNvPr>
            <p:cNvSpPr/>
            <p:nvPr/>
          </p:nvSpPr>
          <p:spPr>
            <a:xfrm>
              <a:off x="6769097" y="2436402"/>
              <a:ext cx="1421652" cy="227741"/>
            </a:xfrm>
            <a:prstGeom prst="roundRect">
              <a:avLst>
                <a:gd name="adj" fmla="val 50000"/>
              </a:avLst>
            </a:prstGeom>
            <a:solidFill>
              <a:srgbClr val="00547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CA" sz="1100">
                <a:solidFill>
                  <a:srgbClr val="173A64"/>
                </a:solidFill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78B3D538-662C-8E50-94A8-D13742FBEEF1}"/>
                </a:ext>
              </a:extLst>
            </p:cNvPr>
            <p:cNvSpPr/>
            <p:nvPr/>
          </p:nvSpPr>
          <p:spPr>
            <a:xfrm rot="10800000">
              <a:off x="8571134" y="2647954"/>
              <a:ext cx="1421652" cy="227741"/>
            </a:xfrm>
            <a:prstGeom prst="roundRect">
              <a:avLst>
                <a:gd name="adj" fmla="val 50000"/>
              </a:avLst>
            </a:prstGeom>
            <a:solidFill>
              <a:srgbClr val="00547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CA" sz="1100">
                <a:solidFill>
                  <a:srgbClr val="173A64"/>
                </a:solidFill>
              </a:endParaRP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2EBB3420-D576-272A-45FB-45729B40FA63}"/>
                </a:ext>
              </a:extLst>
            </p:cNvPr>
            <p:cNvSpPr/>
            <p:nvPr/>
          </p:nvSpPr>
          <p:spPr>
            <a:xfrm rot="10800000">
              <a:off x="8311748" y="2215196"/>
              <a:ext cx="1421652" cy="227741"/>
            </a:xfrm>
            <a:prstGeom prst="roundRect">
              <a:avLst>
                <a:gd name="adj" fmla="val 50000"/>
              </a:avLst>
            </a:prstGeom>
            <a:solidFill>
              <a:srgbClr val="00547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CA" sz="1100">
                <a:solidFill>
                  <a:srgbClr val="173A64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9236FA1-EAD7-0592-E072-5DDFB2038C37}"/>
                </a:ext>
              </a:extLst>
            </p:cNvPr>
            <p:cNvSpPr txBox="1"/>
            <p:nvPr/>
          </p:nvSpPr>
          <p:spPr>
            <a:xfrm>
              <a:off x="6622937" y="867072"/>
              <a:ext cx="3318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>
                  <a:solidFill>
                    <a:srgbClr val="283A5B"/>
                  </a:solidFill>
                  <a:latin typeface="Franklin Gothic Medium" panose="020B0603020102020204" pitchFamily="34" charset="0"/>
                </a:rPr>
                <a:t>Neurology</a:t>
              </a:r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CD856C0-E9EB-AB07-64C2-C118E92431E3}"/>
                </a:ext>
              </a:extLst>
            </p:cNvPr>
            <p:cNvSpPr/>
            <p:nvPr/>
          </p:nvSpPr>
          <p:spPr>
            <a:xfrm>
              <a:off x="8313466" y="2008773"/>
              <a:ext cx="391608" cy="816830"/>
            </a:xfrm>
            <a:custGeom>
              <a:avLst/>
              <a:gdLst>
                <a:gd name="connsiteX0" fmla="*/ 391609 w 391608"/>
                <a:gd name="connsiteY0" fmla="*/ 514735 h 816830"/>
                <a:gd name="connsiteX1" fmla="*/ 350869 w 391608"/>
                <a:gd name="connsiteY1" fmla="*/ 418500 h 816830"/>
                <a:gd name="connsiteX2" fmla="*/ 307120 w 391608"/>
                <a:gd name="connsiteY2" fmla="*/ 242488 h 816830"/>
                <a:gd name="connsiteX3" fmla="*/ 297661 w 391608"/>
                <a:gd name="connsiteY3" fmla="*/ 237324 h 816830"/>
                <a:gd name="connsiteX4" fmla="*/ 226283 w 391608"/>
                <a:gd name="connsiteY4" fmla="*/ 105319 h 816830"/>
                <a:gd name="connsiteX5" fmla="*/ 223407 w 391608"/>
                <a:gd name="connsiteY5" fmla="*/ 104505 h 816830"/>
                <a:gd name="connsiteX6" fmla="*/ 104502 w 391608"/>
                <a:gd name="connsiteY6" fmla="*/ 244 h 816830"/>
                <a:gd name="connsiteX7" fmla="*/ 0 w 391608"/>
                <a:gd name="connsiteY7" fmla="*/ 111946 h 816830"/>
                <a:gd name="connsiteX8" fmla="*/ 0 w 391608"/>
                <a:gd name="connsiteY8" fmla="*/ 732924 h 816830"/>
                <a:gd name="connsiteX9" fmla="*/ 83955 w 391608"/>
                <a:gd name="connsiteY9" fmla="*/ 816831 h 816830"/>
                <a:gd name="connsiteX10" fmla="*/ 164008 w 391608"/>
                <a:gd name="connsiteY10" fmla="*/ 758037 h 816830"/>
                <a:gd name="connsiteX11" fmla="*/ 310432 w 391608"/>
                <a:gd name="connsiteY11" fmla="*/ 664291 h 816830"/>
                <a:gd name="connsiteX12" fmla="*/ 313287 w 391608"/>
                <a:gd name="connsiteY12" fmla="*/ 637814 h 816830"/>
                <a:gd name="connsiteX13" fmla="*/ 313287 w 391608"/>
                <a:gd name="connsiteY13" fmla="*/ 636702 h 816830"/>
                <a:gd name="connsiteX14" fmla="*/ 391609 w 391608"/>
                <a:gd name="connsiteY14" fmla="*/ 514735 h 816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1608" h="816830">
                  <a:moveTo>
                    <a:pt x="391609" y="514735"/>
                  </a:moveTo>
                  <a:cubicBezTo>
                    <a:pt x="391634" y="478460"/>
                    <a:pt x="376931" y="443731"/>
                    <a:pt x="350869" y="418500"/>
                  </a:cubicBezTo>
                  <a:cubicBezTo>
                    <a:pt x="387392" y="357814"/>
                    <a:pt x="367805" y="279013"/>
                    <a:pt x="307120" y="242488"/>
                  </a:cubicBezTo>
                  <a:cubicBezTo>
                    <a:pt x="304041" y="240635"/>
                    <a:pt x="300884" y="238912"/>
                    <a:pt x="297661" y="237324"/>
                  </a:cubicBezTo>
                  <a:cubicBezTo>
                    <a:pt x="314403" y="181161"/>
                    <a:pt x="282446" y="122061"/>
                    <a:pt x="226283" y="105319"/>
                  </a:cubicBezTo>
                  <a:cubicBezTo>
                    <a:pt x="225328" y="105035"/>
                    <a:pt x="224369" y="104763"/>
                    <a:pt x="223407" y="104505"/>
                  </a:cubicBezTo>
                  <a:cubicBezTo>
                    <a:pt x="219363" y="42880"/>
                    <a:pt x="166127" y="-3800"/>
                    <a:pt x="104502" y="244"/>
                  </a:cubicBezTo>
                  <a:cubicBezTo>
                    <a:pt x="45667" y="4105"/>
                    <a:pt x="-63" y="52985"/>
                    <a:pt x="0" y="111946"/>
                  </a:cubicBezTo>
                  <a:lnTo>
                    <a:pt x="0" y="732924"/>
                  </a:lnTo>
                  <a:cubicBezTo>
                    <a:pt x="14" y="779278"/>
                    <a:pt x="37601" y="816843"/>
                    <a:pt x="83955" y="816831"/>
                  </a:cubicBezTo>
                  <a:cubicBezTo>
                    <a:pt x="120616" y="816819"/>
                    <a:pt x="153028" y="793016"/>
                    <a:pt x="164008" y="758037"/>
                  </a:cubicBezTo>
                  <a:cubicBezTo>
                    <a:pt x="230329" y="772584"/>
                    <a:pt x="295886" y="730612"/>
                    <a:pt x="310432" y="664291"/>
                  </a:cubicBezTo>
                  <a:cubicBezTo>
                    <a:pt x="312340" y="655595"/>
                    <a:pt x="313297" y="646717"/>
                    <a:pt x="313287" y="637814"/>
                  </a:cubicBezTo>
                  <a:cubicBezTo>
                    <a:pt x="313287" y="637447"/>
                    <a:pt x="313287" y="637081"/>
                    <a:pt x="313287" y="636702"/>
                  </a:cubicBezTo>
                  <a:cubicBezTo>
                    <a:pt x="360999" y="614860"/>
                    <a:pt x="391599" y="567208"/>
                    <a:pt x="391609" y="514735"/>
                  </a:cubicBezTo>
                  <a:close/>
                </a:path>
              </a:pathLst>
            </a:custGeom>
            <a:solidFill>
              <a:schemeClr val="bg1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66190F0F-C7A1-E646-A893-800CDCD53E7B}"/>
                </a:ext>
              </a:extLst>
            </p:cNvPr>
            <p:cNvSpPr/>
            <p:nvPr/>
          </p:nvSpPr>
          <p:spPr>
            <a:xfrm>
              <a:off x="8076466" y="2291856"/>
              <a:ext cx="65555" cy="65557"/>
            </a:xfrm>
            <a:custGeom>
              <a:avLst/>
              <a:gdLst>
                <a:gd name="connsiteX0" fmla="*/ 23345 w 65555"/>
                <a:gd name="connsiteY0" fmla="*/ 1398 h 65557"/>
                <a:gd name="connsiteX1" fmla="*/ 1395 w 65555"/>
                <a:gd name="connsiteY1" fmla="*/ 42213 h 65557"/>
                <a:gd name="connsiteX2" fmla="*/ 42210 w 65555"/>
                <a:gd name="connsiteY2" fmla="*/ 64162 h 65557"/>
                <a:gd name="connsiteX3" fmla="*/ 64161 w 65555"/>
                <a:gd name="connsiteY3" fmla="*/ 23354 h 65557"/>
                <a:gd name="connsiteX4" fmla="*/ 23374 w 65555"/>
                <a:gd name="connsiteY4" fmla="*/ 1389 h 65557"/>
                <a:gd name="connsiteX5" fmla="*/ 23345 w 65555"/>
                <a:gd name="connsiteY5" fmla="*/ 1398 h 65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55" h="65557">
                  <a:moveTo>
                    <a:pt x="23345" y="1398"/>
                  </a:moveTo>
                  <a:cubicBezTo>
                    <a:pt x="6014" y="6608"/>
                    <a:pt x="-3813" y="24881"/>
                    <a:pt x="1395" y="42213"/>
                  </a:cubicBezTo>
                  <a:cubicBezTo>
                    <a:pt x="6605" y="59545"/>
                    <a:pt x="24878" y="69371"/>
                    <a:pt x="42210" y="64162"/>
                  </a:cubicBezTo>
                  <a:cubicBezTo>
                    <a:pt x="59539" y="58953"/>
                    <a:pt x="69367" y="40684"/>
                    <a:pt x="64161" y="23354"/>
                  </a:cubicBezTo>
                  <a:cubicBezTo>
                    <a:pt x="58964" y="6026"/>
                    <a:pt x="40703" y="-3808"/>
                    <a:pt x="23374" y="1389"/>
                  </a:cubicBezTo>
                  <a:cubicBezTo>
                    <a:pt x="23366" y="1392"/>
                    <a:pt x="23356" y="1396"/>
                    <a:pt x="23345" y="1398"/>
                  </a:cubicBezTo>
                  <a:close/>
                </a:path>
              </a:pathLst>
            </a:custGeom>
            <a:solidFill>
              <a:schemeClr val="bg1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C3D8D44E-9AA9-A88E-0312-2C84F2A34E3E}"/>
                </a:ext>
              </a:extLst>
            </p:cNvPr>
            <p:cNvSpPr/>
            <p:nvPr/>
          </p:nvSpPr>
          <p:spPr>
            <a:xfrm>
              <a:off x="8027856" y="2480624"/>
              <a:ext cx="65555" cy="65557"/>
            </a:xfrm>
            <a:custGeom>
              <a:avLst/>
              <a:gdLst>
                <a:gd name="connsiteX0" fmla="*/ 23345 w 65555"/>
                <a:gd name="connsiteY0" fmla="*/ 1398 h 65557"/>
                <a:gd name="connsiteX1" fmla="*/ 1395 w 65555"/>
                <a:gd name="connsiteY1" fmla="*/ 42213 h 65557"/>
                <a:gd name="connsiteX2" fmla="*/ 42210 w 65555"/>
                <a:gd name="connsiteY2" fmla="*/ 64162 h 65557"/>
                <a:gd name="connsiteX3" fmla="*/ 64161 w 65555"/>
                <a:gd name="connsiteY3" fmla="*/ 23354 h 65557"/>
                <a:gd name="connsiteX4" fmla="*/ 23374 w 65555"/>
                <a:gd name="connsiteY4" fmla="*/ 1389 h 65557"/>
                <a:gd name="connsiteX5" fmla="*/ 23345 w 65555"/>
                <a:gd name="connsiteY5" fmla="*/ 1398 h 65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55" h="65557">
                  <a:moveTo>
                    <a:pt x="23345" y="1398"/>
                  </a:moveTo>
                  <a:cubicBezTo>
                    <a:pt x="6014" y="6608"/>
                    <a:pt x="-3813" y="24881"/>
                    <a:pt x="1395" y="42213"/>
                  </a:cubicBezTo>
                  <a:cubicBezTo>
                    <a:pt x="6605" y="59545"/>
                    <a:pt x="24878" y="69371"/>
                    <a:pt x="42210" y="64162"/>
                  </a:cubicBezTo>
                  <a:cubicBezTo>
                    <a:pt x="59539" y="58953"/>
                    <a:pt x="69367" y="40684"/>
                    <a:pt x="64161" y="23354"/>
                  </a:cubicBezTo>
                  <a:cubicBezTo>
                    <a:pt x="58964" y="6026"/>
                    <a:pt x="40703" y="-3808"/>
                    <a:pt x="23374" y="1389"/>
                  </a:cubicBezTo>
                  <a:cubicBezTo>
                    <a:pt x="23366" y="1392"/>
                    <a:pt x="23356" y="1396"/>
                    <a:pt x="23345" y="1398"/>
                  </a:cubicBezTo>
                  <a:close/>
                </a:path>
              </a:pathLst>
            </a:custGeom>
            <a:solidFill>
              <a:schemeClr val="bg1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9A0652F5-5647-4BBA-62A7-91180F933C6C}"/>
                </a:ext>
              </a:extLst>
            </p:cNvPr>
            <p:cNvSpPr/>
            <p:nvPr/>
          </p:nvSpPr>
          <p:spPr>
            <a:xfrm>
              <a:off x="7871331" y="2008820"/>
              <a:ext cx="391604" cy="816635"/>
            </a:xfrm>
            <a:custGeom>
              <a:avLst/>
              <a:gdLst>
                <a:gd name="connsiteX0" fmla="*/ 279718 w 391604"/>
                <a:gd name="connsiteY0" fmla="*/ 0 h 816635"/>
                <a:gd name="connsiteX1" fmla="*/ 168211 w 391604"/>
                <a:gd name="connsiteY1" fmla="*/ 104446 h 816635"/>
                <a:gd name="connsiteX2" fmla="*/ 93124 w 391604"/>
                <a:gd name="connsiteY2" fmla="*/ 234377 h 816635"/>
                <a:gd name="connsiteX3" fmla="*/ 93944 w 391604"/>
                <a:gd name="connsiteY3" fmla="*/ 237277 h 816635"/>
                <a:gd name="connsiteX4" fmla="*/ 35560 w 391604"/>
                <a:gd name="connsiteY4" fmla="*/ 408952 h 816635"/>
                <a:gd name="connsiteX5" fmla="*/ 40748 w 391604"/>
                <a:gd name="connsiteY5" fmla="*/ 418453 h 816635"/>
                <a:gd name="connsiteX6" fmla="*/ 37802 w 391604"/>
                <a:gd name="connsiteY6" fmla="*/ 608014 h 816635"/>
                <a:gd name="connsiteX7" fmla="*/ 78381 w 391604"/>
                <a:gd name="connsiteY7" fmla="*/ 636655 h 816635"/>
                <a:gd name="connsiteX8" fmla="*/ 78381 w 391604"/>
                <a:gd name="connsiteY8" fmla="*/ 637767 h 816635"/>
                <a:gd name="connsiteX9" fmla="*/ 201207 w 391604"/>
                <a:gd name="connsiteY9" fmla="*/ 760844 h 816635"/>
                <a:gd name="connsiteX10" fmla="*/ 227672 w 391604"/>
                <a:gd name="connsiteY10" fmla="*/ 757990 h 816635"/>
                <a:gd name="connsiteX11" fmla="*/ 332982 w 391604"/>
                <a:gd name="connsiteY11" fmla="*/ 812710 h 816635"/>
                <a:gd name="connsiteX12" fmla="*/ 391605 w 391604"/>
                <a:gd name="connsiteY12" fmla="*/ 732877 h 816635"/>
                <a:gd name="connsiteX13" fmla="*/ 391605 w 391604"/>
                <a:gd name="connsiteY13" fmla="*/ 111899 h 816635"/>
                <a:gd name="connsiteX14" fmla="*/ 279731 w 391604"/>
                <a:gd name="connsiteY14" fmla="*/ 0 h 816635"/>
                <a:gd name="connsiteX15" fmla="*/ 279718 w 391604"/>
                <a:gd name="connsiteY15" fmla="*/ 0 h 816635"/>
                <a:gd name="connsiteX16" fmla="*/ 276269 w 391604"/>
                <a:gd name="connsiteY16" fmla="*/ 539031 h 816635"/>
                <a:gd name="connsiteX17" fmla="*/ 265911 w 391604"/>
                <a:gd name="connsiteY17" fmla="*/ 558333 h 816635"/>
                <a:gd name="connsiteX18" fmla="*/ 244435 w 391604"/>
                <a:gd name="connsiteY18" fmla="*/ 557689 h 816635"/>
                <a:gd name="connsiteX19" fmla="*/ 230022 w 391604"/>
                <a:gd name="connsiteY19" fmla="*/ 569210 h 816635"/>
                <a:gd name="connsiteX20" fmla="*/ 226421 w 391604"/>
                <a:gd name="connsiteY20" fmla="*/ 590407 h 816635"/>
                <a:gd name="connsiteX21" fmla="*/ 205552 w 391604"/>
                <a:gd name="connsiteY21" fmla="*/ 596723 h 816635"/>
                <a:gd name="connsiteX22" fmla="*/ 190823 w 391604"/>
                <a:gd name="connsiteY22" fmla="*/ 581173 h 816635"/>
                <a:gd name="connsiteX23" fmla="*/ 172531 w 391604"/>
                <a:gd name="connsiteY23" fmla="*/ 579341 h 816635"/>
                <a:gd name="connsiteX24" fmla="*/ 154845 w 391604"/>
                <a:gd name="connsiteY24" fmla="*/ 591620 h 816635"/>
                <a:gd name="connsiteX25" fmla="*/ 135682 w 391604"/>
                <a:gd name="connsiteY25" fmla="*/ 581312 h 816635"/>
                <a:gd name="connsiteX26" fmla="*/ 136175 w 391604"/>
                <a:gd name="connsiteY26" fmla="*/ 559836 h 816635"/>
                <a:gd name="connsiteX27" fmla="*/ 124666 w 391604"/>
                <a:gd name="connsiteY27" fmla="*/ 545461 h 816635"/>
                <a:gd name="connsiteX28" fmla="*/ 103456 w 391604"/>
                <a:gd name="connsiteY28" fmla="*/ 541772 h 816635"/>
                <a:gd name="connsiteX29" fmla="*/ 97140 w 391604"/>
                <a:gd name="connsiteY29" fmla="*/ 520903 h 816635"/>
                <a:gd name="connsiteX30" fmla="*/ 112868 w 391604"/>
                <a:gd name="connsiteY30" fmla="*/ 506312 h 816635"/>
                <a:gd name="connsiteX31" fmla="*/ 114535 w 391604"/>
                <a:gd name="connsiteY31" fmla="*/ 487919 h 816635"/>
                <a:gd name="connsiteX32" fmla="*/ 102218 w 391604"/>
                <a:gd name="connsiteY32" fmla="*/ 470246 h 816635"/>
                <a:gd name="connsiteX33" fmla="*/ 112577 w 391604"/>
                <a:gd name="connsiteY33" fmla="*/ 450982 h 816635"/>
                <a:gd name="connsiteX34" fmla="*/ 134153 w 391604"/>
                <a:gd name="connsiteY34" fmla="*/ 451601 h 816635"/>
                <a:gd name="connsiteX35" fmla="*/ 148416 w 391604"/>
                <a:gd name="connsiteY35" fmla="*/ 439991 h 816635"/>
                <a:gd name="connsiteX36" fmla="*/ 152016 w 391604"/>
                <a:gd name="connsiteY36" fmla="*/ 418794 h 816635"/>
                <a:gd name="connsiteX37" fmla="*/ 172885 w 391604"/>
                <a:gd name="connsiteY37" fmla="*/ 412478 h 816635"/>
                <a:gd name="connsiteX38" fmla="*/ 187640 w 391604"/>
                <a:gd name="connsiteY38" fmla="*/ 428155 h 816635"/>
                <a:gd name="connsiteX39" fmla="*/ 206070 w 391604"/>
                <a:gd name="connsiteY39" fmla="*/ 429949 h 816635"/>
                <a:gd name="connsiteX40" fmla="*/ 223642 w 391604"/>
                <a:gd name="connsiteY40" fmla="*/ 417569 h 816635"/>
                <a:gd name="connsiteX41" fmla="*/ 242907 w 391604"/>
                <a:gd name="connsiteY41" fmla="*/ 427940 h 816635"/>
                <a:gd name="connsiteX42" fmla="*/ 242263 w 391604"/>
                <a:gd name="connsiteY42" fmla="*/ 449415 h 816635"/>
                <a:gd name="connsiteX43" fmla="*/ 253910 w 391604"/>
                <a:gd name="connsiteY43" fmla="*/ 463804 h 816635"/>
                <a:gd name="connsiteX44" fmla="*/ 275107 w 391604"/>
                <a:gd name="connsiteY44" fmla="*/ 467391 h 816635"/>
                <a:gd name="connsiteX45" fmla="*/ 281424 w 391604"/>
                <a:gd name="connsiteY45" fmla="*/ 488260 h 816635"/>
                <a:gd name="connsiteX46" fmla="*/ 265696 w 391604"/>
                <a:gd name="connsiteY46" fmla="*/ 503091 h 816635"/>
                <a:gd name="connsiteX47" fmla="*/ 263864 w 391604"/>
                <a:gd name="connsiteY47" fmla="*/ 521383 h 816635"/>
                <a:gd name="connsiteX48" fmla="*/ 324652 w 391604"/>
                <a:gd name="connsiteY48" fmla="*/ 350237 h 816635"/>
                <a:gd name="connsiteX49" fmla="*/ 314293 w 391604"/>
                <a:gd name="connsiteY49" fmla="*/ 369502 h 816635"/>
                <a:gd name="connsiteX50" fmla="*/ 292818 w 391604"/>
                <a:gd name="connsiteY50" fmla="*/ 368858 h 816635"/>
                <a:gd name="connsiteX51" fmla="*/ 278543 w 391604"/>
                <a:gd name="connsiteY51" fmla="*/ 380555 h 816635"/>
                <a:gd name="connsiteX52" fmla="*/ 274855 w 391604"/>
                <a:gd name="connsiteY52" fmla="*/ 401778 h 816635"/>
                <a:gd name="connsiteX53" fmla="*/ 253986 w 391604"/>
                <a:gd name="connsiteY53" fmla="*/ 408094 h 816635"/>
                <a:gd name="connsiteX54" fmla="*/ 239231 w 391604"/>
                <a:gd name="connsiteY54" fmla="*/ 392417 h 816635"/>
                <a:gd name="connsiteX55" fmla="*/ 220926 w 391604"/>
                <a:gd name="connsiteY55" fmla="*/ 390586 h 816635"/>
                <a:gd name="connsiteX56" fmla="*/ 203354 w 391604"/>
                <a:gd name="connsiteY56" fmla="*/ 402965 h 816635"/>
                <a:gd name="connsiteX57" fmla="*/ 184090 w 391604"/>
                <a:gd name="connsiteY57" fmla="*/ 392594 h 816635"/>
                <a:gd name="connsiteX58" fmla="*/ 184886 w 391604"/>
                <a:gd name="connsiteY58" fmla="*/ 370879 h 816635"/>
                <a:gd name="connsiteX59" fmla="*/ 173276 w 391604"/>
                <a:gd name="connsiteY59" fmla="*/ 356617 h 816635"/>
                <a:gd name="connsiteX60" fmla="*/ 152092 w 391604"/>
                <a:gd name="connsiteY60" fmla="*/ 353029 h 816635"/>
                <a:gd name="connsiteX61" fmla="*/ 145775 w 391604"/>
                <a:gd name="connsiteY61" fmla="*/ 332160 h 816635"/>
                <a:gd name="connsiteX62" fmla="*/ 161452 w 391604"/>
                <a:gd name="connsiteY62" fmla="*/ 317393 h 816635"/>
                <a:gd name="connsiteX63" fmla="*/ 163246 w 391604"/>
                <a:gd name="connsiteY63" fmla="*/ 299101 h 816635"/>
                <a:gd name="connsiteX64" fmla="*/ 150677 w 391604"/>
                <a:gd name="connsiteY64" fmla="*/ 281491 h 816635"/>
                <a:gd name="connsiteX65" fmla="*/ 161200 w 391604"/>
                <a:gd name="connsiteY65" fmla="*/ 262138 h 816635"/>
                <a:gd name="connsiteX66" fmla="*/ 182675 w 391604"/>
                <a:gd name="connsiteY66" fmla="*/ 262782 h 816635"/>
                <a:gd name="connsiteX67" fmla="*/ 197051 w 391604"/>
                <a:gd name="connsiteY67" fmla="*/ 251274 h 816635"/>
                <a:gd name="connsiteX68" fmla="*/ 200739 w 391604"/>
                <a:gd name="connsiteY68" fmla="*/ 230051 h 816635"/>
                <a:gd name="connsiteX69" fmla="*/ 221608 w 391604"/>
                <a:gd name="connsiteY69" fmla="*/ 223735 h 816635"/>
                <a:gd name="connsiteX70" fmla="*/ 236338 w 391604"/>
                <a:gd name="connsiteY70" fmla="*/ 239286 h 816635"/>
                <a:gd name="connsiteX71" fmla="*/ 254630 w 391604"/>
                <a:gd name="connsiteY71" fmla="*/ 241117 h 816635"/>
                <a:gd name="connsiteX72" fmla="*/ 272214 w 391604"/>
                <a:gd name="connsiteY72" fmla="*/ 228788 h 816635"/>
                <a:gd name="connsiteX73" fmla="*/ 291479 w 391604"/>
                <a:gd name="connsiteY73" fmla="*/ 239147 h 816635"/>
                <a:gd name="connsiteX74" fmla="*/ 290822 w 391604"/>
                <a:gd name="connsiteY74" fmla="*/ 260736 h 816635"/>
                <a:gd name="connsiteX75" fmla="*/ 302431 w 391604"/>
                <a:gd name="connsiteY75" fmla="*/ 274998 h 816635"/>
                <a:gd name="connsiteX76" fmla="*/ 323629 w 391604"/>
                <a:gd name="connsiteY76" fmla="*/ 278585 h 816635"/>
                <a:gd name="connsiteX77" fmla="*/ 329945 w 391604"/>
                <a:gd name="connsiteY77" fmla="*/ 299467 h 816635"/>
                <a:gd name="connsiteX78" fmla="*/ 314268 w 391604"/>
                <a:gd name="connsiteY78" fmla="*/ 314222 h 816635"/>
                <a:gd name="connsiteX79" fmla="*/ 312272 w 391604"/>
                <a:gd name="connsiteY79" fmla="*/ 332754 h 8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91604" h="816635">
                  <a:moveTo>
                    <a:pt x="279718" y="0"/>
                  </a:moveTo>
                  <a:cubicBezTo>
                    <a:pt x="220847" y="25"/>
                    <a:pt x="172083" y="45702"/>
                    <a:pt x="168211" y="104446"/>
                  </a:cubicBezTo>
                  <a:cubicBezTo>
                    <a:pt x="111597" y="119591"/>
                    <a:pt x="77979" y="177763"/>
                    <a:pt x="93124" y="234377"/>
                  </a:cubicBezTo>
                  <a:cubicBezTo>
                    <a:pt x="93383" y="235347"/>
                    <a:pt x="93657" y="236314"/>
                    <a:pt x="93944" y="237277"/>
                  </a:cubicBezTo>
                  <a:cubicBezTo>
                    <a:pt x="30415" y="268562"/>
                    <a:pt x="4276" y="345423"/>
                    <a:pt x="35560" y="408952"/>
                  </a:cubicBezTo>
                  <a:cubicBezTo>
                    <a:pt x="37156" y="412191"/>
                    <a:pt x="38886" y="415361"/>
                    <a:pt x="40748" y="418453"/>
                  </a:cubicBezTo>
                  <a:cubicBezTo>
                    <a:pt x="-12411" y="469986"/>
                    <a:pt x="-13730" y="554855"/>
                    <a:pt x="37802" y="608014"/>
                  </a:cubicBezTo>
                  <a:cubicBezTo>
                    <a:pt x="49427" y="620005"/>
                    <a:pt x="63189" y="629720"/>
                    <a:pt x="78381" y="636655"/>
                  </a:cubicBezTo>
                  <a:cubicBezTo>
                    <a:pt x="78381" y="637034"/>
                    <a:pt x="78381" y="637400"/>
                    <a:pt x="78381" y="637767"/>
                  </a:cubicBezTo>
                  <a:cubicBezTo>
                    <a:pt x="78311" y="705671"/>
                    <a:pt x="133303" y="760775"/>
                    <a:pt x="201207" y="760844"/>
                  </a:cubicBezTo>
                  <a:cubicBezTo>
                    <a:pt x="210107" y="760854"/>
                    <a:pt x="218980" y="759897"/>
                    <a:pt x="227672" y="757990"/>
                  </a:cubicBezTo>
                  <a:cubicBezTo>
                    <a:pt x="241642" y="802182"/>
                    <a:pt x="288792" y="826680"/>
                    <a:pt x="332982" y="812710"/>
                  </a:cubicBezTo>
                  <a:cubicBezTo>
                    <a:pt x="367817" y="801696"/>
                    <a:pt x="391525" y="769411"/>
                    <a:pt x="391605" y="732877"/>
                  </a:cubicBezTo>
                  <a:lnTo>
                    <a:pt x="391605" y="111899"/>
                  </a:lnTo>
                  <a:cubicBezTo>
                    <a:pt x="391612" y="50106"/>
                    <a:pt x="341524" y="8"/>
                    <a:pt x="279731" y="0"/>
                  </a:cubicBezTo>
                  <a:cubicBezTo>
                    <a:pt x="279727" y="0"/>
                    <a:pt x="279722" y="0"/>
                    <a:pt x="279718" y="0"/>
                  </a:cubicBezTo>
                  <a:close/>
                  <a:moveTo>
                    <a:pt x="276269" y="539031"/>
                  </a:moveTo>
                  <a:lnTo>
                    <a:pt x="265911" y="558333"/>
                  </a:lnTo>
                  <a:lnTo>
                    <a:pt x="244435" y="557689"/>
                  </a:lnTo>
                  <a:cubicBezTo>
                    <a:pt x="240118" y="562101"/>
                    <a:pt x="235277" y="565971"/>
                    <a:pt x="230022" y="569210"/>
                  </a:cubicBezTo>
                  <a:lnTo>
                    <a:pt x="226421" y="590407"/>
                  </a:lnTo>
                  <a:lnTo>
                    <a:pt x="205552" y="596723"/>
                  </a:lnTo>
                  <a:lnTo>
                    <a:pt x="190823" y="581173"/>
                  </a:lnTo>
                  <a:cubicBezTo>
                    <a:pt x="184673" y="581304"/>
                    <a:pt x="178531" y="580689"/>
                    <a:pt x="172531" y="579341"/>
                  </a:cubicBezTo>
                  <a:lnTo>
                    <a:pt x="154845" y="591620"/>
                  </a:lnTo>
                  <a:lnTo>
                    <a:pt x="135682" y="581312"/>
                  </a:lnTo>
                  <a:lnTo>
                    <a:pt x="136175" y="559836"/>
                  </a:lnTo>
                  <a:cubicBezTo>
                    <a:pt x="131771" y="555529"/>
                    <a:pt x="127907" y="550701"/>
                    <a:pt x="124666" y="545461"/>
                  </a:cubicBezTo>
                  <a:lnTo>
                    <a:pt x="103456" y="541772"/>
                  </a:lnTo>
                  <a:lnTo>
                    <a:pt x="97140" y="520903"/>
                  </a:lnTo>
                  <a:lnTo>
                    <a:pt x="112868" y="506312"/>
                  </a:lnTo>
                  <a:cubicBezTo>
                    <a:pt x="112676" y="500136"/>
                    <a:pt x="113235" y="493960"/>
                    <a:pt x="114535" y="487919"/>
                  </a:cubicBezTo>
                  <a:lnTo>
                    <a:pt x="102218" y="470246"/>
                  </a:lnTo>
                  <a:lnTo>
                    <a:pt x="112577" y="450982"/>
                  </a:lnTo>
                  <a:lnTo>
                    <a:pt x="134153" y="451601"/>
                  </a:lnTo>
                  <a:cubicBezTo>
                    <a:pt x="138419" y="447167"/>
                    <a:pt x="143208" y="443268"/>
                    <a:pt x="148416" y="439991"/>
                  </a:cubicBezTo>
                  <a:lnTo>
                    <a:pt x="152016" y="418794"/>
                  </a:lnTo>
                  <a:lnTo>
                    <a:pt x="172885" y="412478"/>
                  </a:lnTo>
                  <a:lnTo>
                    <a:pt x="187640" y="428155"/>
                  </a:lnTo>
                  <a:cubicBezTo>
                    <a:pt x="193833" y="427998"/>
                    <a:pt x="200023" y="428601"/>
                    <a:pt x="206070" y="429949"/>
                  </a:cubicBezTo>
                  <a:lnTo>
                    <a:pt x="223642" y="417569"/>
                  </a:lnTo>
                  <a:lnTo>
                    <a:pt x="242907" y="427940"/>
                  </a:lnTo>
                  <a:lnTo>
                    <a:pt x="242263" y="449415"/>
                  </a:lnTo>
                  <a:cubicBezTo>
                    <a:pt x="246723" y="453713"/>
                    <a:pt x="250636" y="458546"/>
                    <a:pt x="253910" y="463804"/>
                  </a:cubicBezTo>
                  <a:lnTo>
                    <a:pt x="275107" y="467391"/>
                  </a:lnTo>
                  <a:lnTo>
                    <a:pt x="281424" y="488260"/>
                  </a:lnTo>
                  <a:lnTo>
                    <a:pt x="265696" y="503091"/>
                  </a:lnTo>
                  <a:cubicBezTo>
                    <a:pt x="265834" y="509240"/>
                    <a:pt x="265219" y="515382"/>
                    <a:pt x="263864" y="521383"/>
                  </a:cubicBezTo>
                  <a:close/>
                  <a:moveTo>
                    <a:pt x="324652" y="350237"/>
                  </a:moveTo>
                  <a:lnTo>
                    <a:pt x="314293" y="369502"/>
                  </a:lnTo>
                  <a:lnTo>
                    <a:pt x="292818" y="368858"/>
                  </a:lnTo>
                  <a:cubicBezTo>
                    <a:pt x="288553" y="373323"/>
                    <a:pt x="283761" y="377252"/>
                    <a:pt x="278543" y="380555"/>
                  </a:cubicBezTo>
                  <a:lnTo>
                    <a:pt x="274855" y="401778"/>
                  </a:lnTo>
                  <a:lnTo>
                    <a:pt x="253986" y="408094"/>
                  </a:lnTo>
                  <a:lnTo>
                    <a:pt x="239231" y="392417"/>
                  </a:lnTo>
                  <a:cubicBezTo>
                    <a:pt x="233078" y="392555"/>
                    <a:pt x="226931" y="391940"/>
                    <a:pt x="220926" y="390586"/>
                  </a:cubicBezTo>
                  <a:lnTo>
                    <a:pt x="203354" y="402965"/>
                  </a:lnTo>
                  <a:lnTo>
                    <a:pt x="184090" y="392594"/>
                  </a:lnTo>
                  <a:lnTo>
                    <a:pt x="184886" y="370879"/>
                  </a:lnTo>
                  <a:cubicBezTo>
                    <a:pt x="180449" y="366615"/>
                    <a:pt x="176551" y="361825"/>
                    <a:pt x="173276" y="356617"/>
                  </a:cubicBezTo>
                  <a:lnTo>
                    <a:pt x="152092" y="353029"/>
                  </a:lnTo>
                  <a:lnTo>
                    <a:pt x="145775" y="332160"/>
                  </a:lnTo>
                  <a:lnTo>
                    <a:pt x="161452" y="317393"/>
                  </a:lnTo>
                  <a:cubicBezTo>
                    <a:pt x="161315" y="311246"/>
                    <a:pt x="161917" y="305104"/>
                    <a:pt x="163246" y="299101"/>
                  </a:cubicBezTo>
                  <a:lnTo>
                    <a:pt x="150677" y="281491"/>
                  </a:lnTo>
                  <a:lnTo>
                    <a:pt x="161200" y="262138"/>
                  </a:lnTo>
                  <a:lnTo>
                    <a:pt x="182675" y="262782"/>
                  </a:lnTo>
                  <a:cubicBezTo>
                    <a:pt x="186980" y="258375"/>
                    <a:pt x="191807" y="254509"/>
                    <a:pt x="197051" y="251274"/>
                  </a:cubicBezTo>
                  <a:lnTo>
                    <a:pt x="200739" y="230051"/>
                  </a:lnTo>
                  <a:lnTo>
                    <a:pt x="221608" y="223735"/>
                  </a:lnTo>
                  <a:lnTo>
                    <a:pt x="236338" y="239286"/>
                  </a:lnTo>
                  <a:cubicBezTo>
                    <a:pt x="242488" y="239156"/>
                    <a:pt x="248629" y="239771"/>
                    <a:pt x="254630" y="241117"/>
                  </a:cubicBezTo>
                  <a:lnTo>
                    <a:pt x="272214" y="228788"/>
                  </a:lnTo>
                  <a:lnTo>
                    <a:pt x="291479" y="239147"/>
                  </a:lnTo>
                  <a:lnTo>
                    <a:pt x="290822" y="260736"/>
                  </a:lnTo>
                  <a:cubicBezTo>
                    <a:pt x="295259" y="264999"/>
                    <a:pt x="299157" y="269788"/>
                    <a:pt x="302431" y="274998"/>
                  </a:cubicBezTo>
                  <a:lnTo>
                    <a:pt x="323629" y="278585"/>
                  </a:lnTo>
                  <a:lnTo>
                    <a:pt x="329945" y="299467"/>
                  </a:lnTo>
                  <a:lnTo>
                    <a:pt x="314268" y="314222"/>
                  </a:lnTo>
                  <a:cubicBezTo>
                    <a:pt x="314369" y="320457"/>
                    <a:pt x="313700" y="326683"/>
                    <a:pt x="312272" y="332754"/>
                  </a:cubicBezTo>
                  <a:close/>
                </a:path>
              </a:pathLst>
            </a:custGeom>
            <a:solidFill>
              <a:schemeClr val="bg1"/>
            </a:solidFill>
            <a:ln w="126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21746E-9FF6-B280-D8C1-EC0F255A518C}"/>
              </a:ext>
            </a:extLst>
          </p:cNvPr>
          <p:cNvGrpSpPr/>
          <p:nvPr/>
        </p:nvGrpSpPr>
        <p:grpSpPr>
          <a:xfrm>
            <a:off x="306145" y="1535554"/>
            <a:ext cx="2916047" cy="2383355"/>
            <a:chOff x="306145" y="1535554"/>
            <a:chExt cx="2916047" cy="2383355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C6AD1880-6673-55DF-DFD6-B434BC2687E0}"/>
                </a:ext>
              </a:extLst>
            </p:cNvPr>
            <p:cNvSpPr/>
            <p:nvPr/>
          </p:nvSpPr>
          <p:spPr>
            <a:xfrm>
              <a:off x="413819" y="1535554"/>
              <a:ext cx="2097547" cy="1808231"/>
            </a:xfrm>
            <a:prstGeom prst="hexagon">
              <a:avLst/>
            </a:prstGeom>
            <a:solidFill>
              <a:srgbClr val="96BF54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CA" sz="1100">
                <a:solidFill>
                  <a:srgbClr val="173A64"/>
                </a:solidFill>
              </a:endParaRP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6A0D21D8-C62E-BC10-7E10-FE735FDFE2BF}"/>
                </a:ext>
              </a:extLst>
            </p:cNvPr>
            <p:cNvSpPr/>
            <p:nvPr/>
          </p:nvSpPr>
          <p:spPr>
            <a:xfrm>
              <a:off x="1551320" y="2224848"/>
              <a:ext cx="1421652" cy="227741"/>
            </a:xfrm>
            <a:prstGeom prst="roundRect">
              <a:avLst>
                <a:gd name="adj" fmla="val 50000"/>
              </a:avLst>
            </a:prstGeom>
            <a:solidFill>
              <a:srgbClr val="96BF54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CA" sz="1100">
                <a:solidFill>
                  <a:srgbClr val="173A64"/>
                </a:solidFill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0EE36811-62E5-6B22-85BD-4D955D454328}"/>
                </a:ext>
              </a:extLst>
            </p:cNvPr>
            <p:cNvSpPr/>
            <p:nvPr/>
          </p:nvSpPr>
          <p:spPr>
            <a:xfrm>
              <a:off x="1800540" y="2647955"/>
              <a:ext cx="1421652" cy="227741"/>
            </a:xfrm>
            <a:prstGeom prst="roundRect">
              <a:avLst>
                <a:gd name="adj" fmla="val 50000"/>
              </a:avLst>
            </a:prstGeom>
            <a:solidFill>
              <a:srgbClr val="96BF54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CA" sz="1100">
                <a:solidFill>
                  <a:srgbClr val="173A64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6C0C419-71F3-8F9F-90BE-23E07940B77E}"/>
                </a:ext>
              </a:extLst>
            </p:cNvPr>
            <p:cNvSpPr txBox="1"/>
            <p:nvPr/>
          </p:nvSpPr>
          <p:spPr>
            <a:xfrm>
              <a:off x="306145" y="3334134"/>
              <a:ext cx="23128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>
                  <a:solidFill>
                    <a:srgbClr val="283A5B"/>
                  </a:solidFill>
                  <a:latin typeface="Franklin Gothic Medium" panose="020B0603020102020204" pitchFamily="34" charset="0"/>
                </a:rPr>
                <a:t>Oncology</a:t>
              </a:r>
            </a:p>
          </p:txBody>
        </p:sp>
        <p:pic>
          <p:nvPicPr>
            <p:cNvPr id="95" name="Graphic 94" descr="Germ with solid fill">
              <a:extLst>
                <a:ext uri="{FF2B5EF4-FFF2-40B4-BE49-F238E27FC236}">
                  <a16:creationId xmlns:a16="http://schemas.microsoft.com/office/drawing/2014/main" id="{4D028B36-9D03-82E4-2A81-AFBBF2989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39448" y="1916551"/>
              <a:ext cx="1001171" cy="100117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000">
        <p159:morph option="byCha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07588B5-9213-93CF-05DE-12917AB73330}"/>
              </a:ext>
            </a:extLst>
          </p:cNvPr>
          <p:cNvGrpSpPr/>
          <p:nvPr/>
        </p:nvGrpSpPr>
        <p:grpSpPr>
          <a:xfrm>
            <a:off x="5797227" y="2421766"/>
            <a:ext cx="5932810" cy="1200329"/>
            <a:chOff x="5797227" y="2421766"/>
            <a:chExt cx="5932810" cy="120032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10EE87-724E-5FBF-C3E0-D1FD3D7D87DF}"/>
                </a:ext>
              </a:extLst>
            </p:cNvPr>
            <p:cNvSpPr txBox="1"/>
            <p:nvPr/>
          </p:nvSpPr>
          <p:spPr>
            <a:xfrm>
              <a:off x="7089457" y="2421766"/>
              <a:ext cx="464058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3600">
                  <a:solidFill>
                    <a:srgbClr val="283A5B"/>
                  </a:solidFill>
                  <a:latin typeface="Franklin Gothic Medium" panose="020B0603020102020204" pitchFamily="34" charset="0"/>
                </a:rPr>
                <a:t>Culturally informed outreach and design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A4F64ED6-C67A-FD77-4E10-9BBF5DA8F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97227" y="2644193"/>
              <a:ext cx="977902" cy="97790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1167A65-D7BA-98C8-E3A2-FC8CF6CAACB1}"/>
              </a:ext>
            </a:extLst>
          </p:cNvPr>
          <p:cNvGrpSpPr/>
          <p:nvPr/>
        </p:nvGrpSpPr>
        <p:grpSpPr>
          <a:xfrm>
            <a:off x="5860731" y="4282870"/>
            <a:ext cx="5669282" cy="1754326"/>
            <a:chOff x="5860731" y="4282870"/>
            <a:chExt cx="5669282" cy="175432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4144DA-0E3E-BFAF-E8BE-FF095EFEF594}"/>
                </a:ext>
              </a:extLst>
            </p:cNvPr>
            <p:cNvSpPr txBox="1"/>
            <p:nvPr/>
          </p:nvSpPr>
          <p:spPr>
            <a:xfrm>
              <a:off x="7089457" y="4282870"/>
              <a:ext cx="444055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3600">
                  <a:solidFill>
                    <a:srgbClr val="283A5B"/>
                  </a:solidFill>
                  <a:latin typeface="Franklin Gothic Medium" panose="020B0603020102020204" pitchFamily="34" charset="0"/>
                </a:rPr>
                <a:t>Engagement with underserved and diverse communities</a:t>
              </a:r>
            </a:p>
          </p:txBody>
        </p:sp>
        <p:pic>
          <p:nvPicPr>
            <p:cNvPr id="26" name="Picture 25" descr="A group of people with a heart symbol&#10;&#10;AI-generated content may be incorrect.">
              <a:extLst>
                <a:ext uri="{FF2B5EF4-FFF2-40B4-BE49-F238E27FC236}">
                  <a16:creationId xmlns:a16="http://schemas.microsoft.com/office/drawing/2014/main" id="{16BEA1AA-C362-758E-3E10-08F43F363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0731" y="4648858"/>
              <a:ext cx="1022350" cy="102235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7F4171D-D2C4-2FA9-FA9A-17F2B1E207F7}"/>
              </a:ext>
            </a:extLst>
          </p:cNvPr>
          <p:cNvGrpSpPr/>
          <p:nvPr/>
        </p:nvGrpSpPr>
        <p:grpSpPr>
          <a:xfrm>
            <a:off x="5675761" y="560663"/>
            <a:ext cx="6054276" cy="1226294"/>
            <a:chOff x="5675761" y="560663"/>
            <a:chExt cx="6054276" cy="122629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32C447-4E2B-912A-B8EB-B57C7BF62ABA}"/>
                </a:ext>
              </a:extLst>
            </p:cNvPr>
            <p:cNvSpPr txBox="1"/>
            <p:nvPr/>
          </p:nvSpPr>
          <p:spPr>
            <a:xfrm>
              <a:off x="7089456" y="560663"/>
              <a:ext cx="464058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3600">
                  <a:solidFill>
                    <a:srgbClr val="283A5B"/>
                  </a:solidFill>
                  <a:latin typeface="Franklin Gothic Medium" panose="020B0603020102020204" pitchFamily="34" charset="0"/>
                </a:rPr>
                <a:t>Commitment to inclusivity and access</a:t>
              </a:r>
            </a:p>
          </p:txBody>
        </p:sp>
        <p:pic>
          <p:nvPicPr>
            <p:cNvPr id="30" name="Picture 29" descr="A group of people connected to each other&#10;&#10;AI-generated content may be incorrect.">
              <a:extLst>
                <a:ext uri="{FF2B5EF4-FFF2-40B4-BE49-F238E27FC236}">
                  <a16:creationId xmlns:a16="http://schemas.microsoft.com/office/drawing/2014/main" id="{197B0D14-9B60-8C6B-1537-0B235A181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5761" y="586627"/>
              <a:ext cx="1066700" cy="120033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E674978-6F83-FF11-4D18-29F9E13D1345}"/>
              </a:ext>
            </a:extLst>
          </p:cNvPr>
          <p:cNvSpPr/>
          <p:nvPr/>
        </p:nvSpPr>
        <p:spPr>
          <a:xfrm>
            <a:off x="0" y="0"/>
            <a:ext cx="5072064" cy="6858000"/>
          </a:xfrm>
          <a:prstGeom prst="rect">
            <a:avLst/>
          </a:prstGeom>
          <a:solidFill>
            <a:srgbClr val="283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02AE16-40A0-857B-A8EF-96269C33CA7C}"/>
              </a:ext>
            </a:extLst>
          </p:cNvPr>
          <p:cNvSpPr txBox="1">
            <a:spLocks/>
          </p:cNvSpPr>
          <p:nvPr/>
        </p:nvSpPr>
        <p:spPr>
          <a:xfrm>
            <a:off x="228599" y="2857500"/>
            <a:ext cx="46148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b="1">
                <a:solidFill>
                  <a:srgbClr val="96BF54"/>
                </a:solidFill>
                <a:latin typeface="Franklin Gothic Demi"/>
              </a:rPr>
              <a:t>EQUITY</a:t>
            </a:r>
            <a:r>
              <a:rPr lang="en-CA" sz="4800" b="1">
                <a:solidFill>
                  <a:schemeClr val="bg1"/>
                </a:solidFill>
                <a:latin typeface="Franklin Gothic Demi"/>
              </a:rPr>
              <a:t> IN RESEARCH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000">
        <p159:morph option="byCha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hild playing with a toy&#10;&#10;AI-generated content may be incorrect.">
            <a:extLst>
              <a:ext uri="{FF2B5EF4-FFF2-40B4-BE49-F238E27FC236}">
                <a16:creationId xmlns:a16="http://schemas.microsoft.com/office/drawing/2014/main" id="{6565D781-9E21-7A4F-7B5A-FD1F8FD2D2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233360-50D9-58D1-E035-4F6155D9E5FD}"/>
              </a:ext>
            </a:extLst>
          </p:cNvPr>
          <p:cNvSpPr/>
          <p:nvPr/>
        </p:nvSpPr>
        <p:spPr>
          <a:xfrm>
            <a:off x="0" y="0"/>
            <a:ext cx="12188825" cy="6870032"/>
          </a:xfrm>
          <a:prstGeom prst="rect">
            <a:avLst/>
          </a:prstGeom>
          <a:solidFill>
            <a:srgbClr val="283A5B">
              <a:alpha val="6697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12A667-AE8B-827F-63FF-46AD28E012E2}"/>
              </a:ext>
            </a:extLst>
          </p:cNvPr>
          <p:cNvSpPr txBox="1"/>
          <p:nvPr/>
        </p:nvSpPr>
        <p:spPr>
          <a:xfrm>
            <a:off x="611772" y="1573959"/>
            <a:ext cx="104795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4000" b="1">
                <a:solidFill>
                  <a:schemeClr val="bg1"/>
                </a:solidFill>
                <a:latin typeface="Franklin Gothic Medium" panose="020B0603020102020204" pitchFamily="34" charset="0"/>
              </a:rPr>
              <a:t>Real-World </a:t>
            </a:r>
            <a:r>
              <a:rPr lang="en-CA" sz="4000" b="1">
                <a:solidFill>
                  <a:srgbClr val="96BF54"/>
                </a:solidFill>
                <a:latin typeface="Franklin Gothic Medium" panose="020B0603020102020204" pitchFamily="34" charset="0"/>
              </a:rPr>
              <a:t>Evidence</a:t>
            </a:r>
            <a:r>
              <a:rPr lang="en-CA" sz="4000" b="1">
                <a:solidFill>
                  <a:schemeClr val="bg1"/>
                </a:solidFill>
                <a:latin typeface="Franklin Gothic Medium" panose="020B0603020102020204" pitchFamily="34" charset="0"/>
              </a:rPr>
              <a:t>, Real-World </a:t>
            </a:r>
            <a:r>
              <a:rPr lang="en-CA" sz="4000" b="1">
                <a:solidFill>
                  <a:srgbClr val="96BF54"/>
                </a:solidFill>
                <a:latin typeface="Franklin Gothic Medium" panose="020B0603020102020204" pitchFamily="34" charset="0"/>
              </a:rPr>
              <a:t>Outcomes</a:t>
            </a:r>
            <a:endParaRPr lang="en-CA" sz="4000">
              <a:solidFill>
                <a:srgbClr val="96BF54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BFF710-FB01-8A64-9C76-AAFAE36E3701}"/>
              </a:ext>
            </a:extLst>
          </p:cNvPr>
          <p:cNvSpPr txBox="1"/>
          <p:nvPr/>
        </p:nvSpPr>
        <p:spPr>
          <a:xfrm>
            <a:off x="611771" y="2987379"/>
            <a:ext cx="104795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4000" b="1">
                <a:solidFill>
                  <a:schemeClr val="bg1"/>
                </a:solidFill>
                <a:latin typeface="Franklin Gothic Medium" panose="020B0603020102020204" pitchFamily="34" charset="0"/>
              </a:rPr>
              <a:t>Data that Drives </a:t>
            </a:r>
            <a:r>
              <a:rPr lang="en-CA" sz="4000" b="1">
                <a:solidFill>
                  <a:srgbClr val="96BF54"/>
                </a:solidFill>
                <a:latin typeface="Franklin Gothic Medium" panose="020B0603020102020204" pitchFamily="34" charset="0"/>
              </a:rPr>
              <a:t>Better Care</a:t>
            </a:r>
            <a:endParaRPr lang="en-CA" sz="40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948E30-1F46-EBA7-C80E-32030C8FAF40}"/>
              </a:ext>
            </a:extLst>
          </p:cNvPr>
          <p:cNvSpPr txBox="1"/>
          <p:nvPr/>
        </p:nvSpPr>
        <p:spPr>
          <a:xfrm>
            <a:off x="611770" y="4400799"/>
            <a:ext cx="104795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4000" b="1">
                <a:solidFill>
                  <a:schemeClr val="bg1"/>
                </a:solidFill>
                <a:latin typeface="Franklin Gothic Medium" panose="020B0603020102020204" pitchFamily="34" charset="0"/>
              </a:rPr>
              <a:t>Transforming Research into </a:t>
            </a:r>
            <a:r>
              <a:rPr lang="en-CA" sz="4000" b="1">
                <a:solidFill>
                  <a:srgbClr val="96BF54"/>
                </a:solidFill>
                <a:latin typeface="Franklin Gothic Medium" panose="020B0603020102020204" pitchFamily="34" charset="0"/>
              </a:rPr>
              <a:t>Real-Life Impact</a:t>
            </a:r>
            <a:endParaRPr lang="en-CA" sz="4000">
              <a:solidFill>
                <a:srgbClr val="96BF54"/>
              </a:solidFill>
              <a:latin typeface="Franklin Gothic Medium" panose="020B0603020102020204" pitchFamily="34" charset="0"/>
            </a:endParaRPr>
          </a:p>
        </p:txBody>
      </p:sp>
    </p:spTree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DC581-EF13-F587-08AD-7685DDAF1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hite envelopes&#10;&#10;AI-generated content may be incorrect.">
            <a:extLst>
              <a:ext uri="{FF2B5EF4-FFF2-40B4-BE49-F238E27FC236}">
                <a16:creationId xmlns:a16="http://schemas.microsoft.com/office/drawing/2014/main" id="{D9060144-56D6-8066-50E4-2FD255FC6A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900111-8C7C-0402-6E5F-0FFA0EF4DB5C}"/>
              </a:ext>
            </a:extLst>
          </p:cNvPr>
          <p:cNvSpPr/>
          <p:nvPr/>
        </p:nvSpPr>
        <p:spPr>
          <a:xfrm>
            <a:off x="0" y="0"/>
            <a:ext cx="12188824" cy="6858000"/>
          </a:xfrm>
          <a:prstGeom prst="rect">
            <a:avLst/>
          </a:prstGeom>
          <a:solidFill>
            <a:srgbClr val="96BF54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3F82B8-5024-8170-3887-6DAD581360B7}"/>
              </a:ext>
            </a:extLst>
          </p:cNvPr>
          <p:cNvSpPr/>
          <p:nvPr/>
        </p:nvSpPr>
        <p:spPr>
          <a:xfrm>
            <a:off x="0" y="0"/>
            <a:ext cx="5072064" cy="6858000"/>
          </a:xfrm>
          <a:prstGeom prst="rect">
            <a:avLst/>
          </a:prstGeom>
          <a:solidFill>
            <a:srgbClr val="283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C91D011-CF43-9BE3-9F8D-6ACC90997C16}"/>
              </a:ext>
            </a:extLst>
          </p:cNvPr>
          <p:cNvSpPr txBox="1">
            <a:spLocks/>
          </p:cNvSpPr>
          <p:nvPr/>
        </p:nvSpPr>
        <p:spPr>
          <a:xfrm>
            <a:off x="342899" y="1869947"/>
            <a:ext cx="46148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b="1">
                <a:solidFill>
                  <a:schemeClr val="bg1"/>
                </a:solidFill>
                <a:latin typeface="Franklin Gothic Demi"/>
              </a:rPr>
              <a:t>READY TO </a:t>
            </a:r>
            <a:r>
              <a:rPr lang="en-CA" sz="4800" b="1">
                <a:solidFill>
                  <a:srgbClr val="96BF54"/>
                </a:solidFill>
                <a:latin typeface="Franklin Gothic Demi"/>
              </a:rPr>
              <a:t>LAUNCH</a:t>
            </a:r>
            <a:r>
              <a:rPr lang="en-CA" sz="4800" b="1">
                <a:solidFill>
                  <a:schemeClr val="bg1"/>
                </a:solidFill>
                <a:latin typeface="Franklin Gothic Demi"/>
              </a:rPr>
              <a:t> YOUR NEXT TRIAL?</a:t>
            </a:r>
          </a:p>
        </p:txBody>
      </p:sp>
      <p:pic>
        <p:nvPicPr>
          <p:cNvPr id="16" name="Picture 15" descr="A qr code on a black background&#10;&#10;AI-generated content may be incorrect.">
            <a:extLst>
              <a:ext uri="{FF2B5EF4-FFF2-40B4-BE49-F238E27FC236}">
                <a16:creationId xmlns:a16="http://schemas.microsoft.com/office/drawing/2014/main" id="{F4811A00-2CEF-A997-E172-BCB6AEE6D7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1254" y="3828535"/>
            <a:ext cx="2328864" cy="210871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89542F1-4581-1E71-4BF4-7B2053F72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644" y="2025731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4000" b="1" u="sng" dirty="0">
                <a:solidFill>
                  <a:schemeClr val="bg1"/>
                </a:solidFill>
                <a:effectLst/>
                <a:latin typeface="Franklin Gothic Medium" panose="020B0603020102020204" pitchFamily="34" charset="0"/>
                <a:ea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info@clinicaltrialsab.ca</a:t>
            </a:r>
            <a:endParaRPr lang="en-CA" sz="4000" b="1" u="sng" dirty="0">
              <a:solidFill>
                <a:schemeClr val="bg1"/>
              </a:solidFill>
              <a:effectLst/>
              <a:latin typeface="Franklin Gothic Medium" panose="020B0603020102020204" pitchFamily="34" charset="0"/>
              <a:ea typeface="Calibri" panose="020F0502020204030204" pitchFamily="34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4000" b="1" dirty="0">
                <a:solidFill>
                  <a:schemeClr val="bg1"/>
                </a:solidFill>
                <a:effectLst/>
                <a:latin typeface="Franklin Gothic Medium" panose="020B0603020102020204" pitchFamily="34" charset="0"/>
                <a:ea typeface="Calibri" panose="020F0502020204030204" pitchFamily="34" charset="0"/>
              </a:rPr>
              <a:t>780-991-0297</a:t>
            </a:r>
          </a:p>
          <a:p>
            <a:pPr marL="0" marR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ea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https://clinicaltrialsab.ca/</a:t>
            </a:r>
            <a:endParaRPr sz="48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7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0"/>
            <a:ext cx="1218577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group of logos on a green background&#10;&#10;AI-generated content may be incorrect.">
            <a:extLst>
              <a:ext uri="{FF2B5EF4-FFF2-40B4-BE49-F238E27FC236}">
                <a16:creationId xmlns:a16="http://schemas.microsoft.com/office/drawing/2014/main" id="{BAA197DD-4C35-ACF5-DC36-80181B179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7" b="-1"/>
          <a:stretch>
            <a:fillRect/>
          </a:stretch>
        </p:blipFill>
        <p:spPr>
          <a:xfrm>
            <a:off x="20" y="1282"/>
            <a:ext cx="12188805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4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0"/>
            <a:ext cx="1218577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white rectangular sign with blue and green text&#10;&#10;AI-generated content may be incorrect.">
            <a:extLst>
              <a:ext uri="{FF2B5EF4-FFF2-40B4-BE49-F238E27FC236}">
                <a16:creationId xmlns:a16="http://schemas.microsoft.com/office/drawing/2014/main" id="{4F0E647A-60F1-6DFC-D3C5-D74652B54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7" b="-1"/>
          <a:stretch>
            <a:fillRect/>
          </a:stretch>
        </p:blipFill>
        <p:spPr>
          <a:xfrm>
            <a:off x="20" y="1282"/>
            <a:ext cx="12188805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3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F0173-387D-B9CD-CB8F-1E56522BD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B713A0-FC23-D01E-EA89-117AF7564F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64927" y="3943182"/>
            <a:ext cx="4339126" cy="1102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B294B9-D167-E13F-E476-759C1D68E6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99016" y="1351430"/>
            <a:ext cx="5070948" cy="18656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B01E25-C628-B6AA-3A14-432CF4F6B273}"/>
              </a:ext>
            </a:extLst>
          </p:cNvPr>
          <p:cNvSpPr/>
          <p:nvPr/>
        </p:nvSpPr>
        <p:spPr>
          <a:xfrm>
            <a:off x="0" y="0"/>
            <a:ext cx="5791200" cy="6858000"/>
          </a:xfrm>
          <a:prstGeom prst="rect">
            <a:avLst/>
          </a:prstGeom>
          <a:solidFill>
            <a:srgbClr val="283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3C016-9540-AC53-E940-79D033FF0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16" y="2669931"/>
            <a:ext cx="4775568" cy="1143000"/>
          </a:xfrm>
        </p:spPr>
        <p:txBody>
          <a:bodyPr>
            <a:normAutofit/>
          </a:bodyPr>
          <a:lstStyle/>
          <a:p>
            <a:r>
              <a:rPr lang="en-CA" sz="5400" b="1">
                <a:solidFill>
                  <a:schemeClr val="bg1"/>
                </a:solidFill>
                <a:latin typeface="Franklin Gothic Demi"/>
              </a:rPr>
              <a:t>WHO </a:t>
            </a:r>
            <a:r>
              <a:rPr lang="en-CA" sz="5400" b="1">
                <a:solidFill>
                  <a:srgbClr val="96BF54"/>
                </a:solidFill>
                <a:latin typeface="Franklin Gothic Demi"/>
              </a:rPr>
              <a:t>WE</a:t>
            </a:r>
            <a:r>
              <a:rPr lang="en-CA" sz="5400" b="1">
                <a:solidFill>
                  <a:schemeClr val="bg1"/>
                </a:solidFill>
                <a:latin typeface="Franklin Gothic Demi"/>
              </a:rPr>
              <a:t> ARE</a:t>
            </a:r>
          </a:p>
        </p:txBody>
      </p:sp>
    </p:spTree>
    <p:extLst>
      <p:ext uri="{BB962C8B-B14F-4D97-AF65-F5344CB8AC3E}">
        <p14:creationId xmlns:p14="http://schemas.microsoft.com/office/powerpoint/2010/main" val="265569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970CF-035B-96A1-4E46-7BEEEA1DB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A4A39A6-18E5-34F9-C99F-5FBDDAA33360}"/>
              </a:ext>
            </a:extLst>
          </p:cNvPr>
          <p:cNvGrpSpPr/>
          <p:nvPr/>
        </p:nvGrpSpPr>
        <p:grpSpPr>
          <a:xfrm>
            <a:off x="3817413" y="1854435"/>
            <a:ext cx="4057332" cy="3985638"/>
            <a:chOff x="3817413" y="1854435"/>
            <a:chExt cx="4057332" cy="398563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91B61F5-FA74-5FD5-8B4A-096C68B5D865}"/>
                </a:ext>
              </a:extLst>
            </p:cNvPr>
            <p:cNvSpPr/>
            <p:nvPr/>
          </p:nvSpPr>
          <p:spPr>
            <a:xfrm>
              <a:off x="3817413" y="5690499"/>
              <a:ext cx="4057332" cy="14957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102281">
                <a:schemeClr val="bg1">
                  <a:lumMod val="95000"/>
                  <a:alpha val="40000"/>
                </a:schemeClr>
              </a:glow>
              <a:softEdge rad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ABE5482-B9AA-E2AC-4E22-A5F977545FFF}"/>
                </a:ext>
              </a:extLst>
            </p:cNvPr>
            <p:cNvSpPr/>
            <p:nvPr/>
          </p:nvSpPr>
          <p:spPr>
            <a:xfrm>
              <a:off x="3969348" y="1854435"/>
              <a:ext cx="3836064" cy="3836064"/>
            </a:xfrm>
            <a:prstGeom prst="ellipse">
              <a:avLst/>
            </a:prstGeom>
            <a:solidFill>
              <a:srgbClr val="283A5B"/>
            </a:solidFill>
            <a:ln w="28575">
              <a:noFill/>
              <a:prstDash val="dash"/>
            </a:ln>
            <a:effectLst>
              <a:outerShdw blurRad="337724" dist="140153" dir="5400000" sx="102000" sy="102000" algn="t" rotWithShape="0">
                <a:prstClr val="black">
                  <a:alpha val="7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26" name="Picture 25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22C2D72F-267F-69D0-C381-9317F02B8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7241" y="4028583"/>
              <a:ext cx="2778356" cy="711344"/>
            </a:xfrm>
            <a:prstGeom prst="rect">
              <a:avLst/>
            </a:prstGeom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7F3DA312-52B0-E399-B40B-8767B183B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71" y="2969876"/>
            <a:ext cx="5062617" cy="898577"/>
          </a:xfrm>
        </p:spPr>
        <p:txBody>
          <a:bodyPr>
            <a:noAutofit/>
          </a:bodyPr>
          <a:lstStyle/>
          <a:p>
            <a:r>
              <a:rPr lang="en-CA" sz="4000" b="1" dirty="0">
                <a:solidFill>
                  <a:schemeClr val="bg1"/>
                </a:solidFill>
                <a:latin typeface="Franklin Gothic Demi"/>
              </a:rPr>
              <a:t>WHO </a:t>
            </a:r>
            <a:r>
              <a:rPr lang="en-CA" sz="4000" b="1" dirty="0">
                <a:solidFill>
                  <a:srgbClr val="96BF54"/>
                </a:solidFill>
                <a:latin typeface="Franklin Gothic Demi"/>
              </a:rPr>
              <a:t>WE</a:t>
            </a:r>
            <a:r>
              <a:rPr lang="en-CA" sz="4000" b="1" dirty="0">
                <a:solidFill>
                  <a:schemeClr val="bg1"/>
                </a:solidFill>
                <a:latin typeface="Franklin Gothic Demi"/>
              </a:rPr>
              <a:t> 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B49258-807A-26B8-5D67-2BC9D4479770}"/>
              </a:ext>
            </a:extLst>
          </p:cNvPr>
          <p:cNvSpPr txBox="1"/>
          <p:nvPr/>
        </p:nvSpPr>
        <p:spPr>
          <a:xfrm>
            <a:off x="0" y="122392"/>
            <a:ext cx="121888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283A5B"/>
                </a:solidFill>
                <a:latin typeface="Franklin Gothic Medium" panose="020B0603020102020204" pitchFamily="34" charset="0"/>
                <a:cs typeface="Assistant" pitchFamily="2" charset="-79"/>
              </a:rPr>
              <a:t>A c</a:t>
            </a:r>
            <a:r>
              <a:rPr lang="en-US" sz="3800" b="0" i="0" dirty="0">
                <a:solidFill>
                  <a:srgbClr val="283A5B"/>
                </a:solidFill>
                <a:effectLst/>
                <a:latin typeface="Franklin Gothic Medium" panose="020B0603020102020204" pitchFamily="34" charset="0"/>
                <a:cs typeface="Assistant" pitchFamily="2" charset="-79"/>
              </a:rPr>
              <a:t>ollaboration between academic, government, </a:t>
            </a:r>
            <a:br>
              <a:rPr lang="en-US" sz="3800" b="0" i="0" dirty="0">
                <a:solidFill>
                  <a:srgbClr val="283A5B"/>
                </a:solidFill>
                <a:effectLst/>
                <a:latin typeface="Franklin Gothic Medium" panose="020B0603020102020204" pitchFamily="34" charset="0"/>
                <a:cs typeface="Assistant" pitchFamily="2" charset="-79"/>
              </a:rPr>
            </a:br>
            <a:r>
              <a:rPr lang="en-US" sz="3800" b="0" i="0" dirty="0">
                <a:solidFill>
                  <a:srgbClr val="283A5B"/>
                </a:solidFill>
                <a:effectLst/>
                <a:latin typeface="Franklin Gothic Medium" panose="020B0603020102020204" pitchFamily="34" charset="0"/>
                <a:cs typeface="Assistant" pitchFamily="2" charset="-79"/>
              </a:rPr>
              <a:t>and healthcare delivery organizations</a:t>
            </a:r>
            <a:endParaRPr lang="en-CA" sz="3800" dirty="0">
              <a:solidFill>
                <a:srgbClr val="283A5B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2D6DE44-615D-1AF8-754F-53B9ABC44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153" y="2170349"/>
            <a:ext cx="1966754" cy="983377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2E32054C-15A2-CF23-D60F-2AC1F6323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911716" y="3368767"/>
            <a:ext cx="2434262" cy="9899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37F3AE-688B-2356-5508-737D6BC6A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3805" y="4573741"/>
            <a:ext cx="2072100" cy="10360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B9911C-7181-91A6-FFA2-3FB4C4A5D6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6363" y="2809746"/>
            <a:ext cx="2302410" cy="8357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A5C371-3F95-589A-00D9-C5F0A7E671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136" y="3918905"/>
            <a:ext cx="2230801" cy="6275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8D3D8C-4622-2A0A-EF98-9B36E3A292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5033" y="4819931"/>
            <a:ext cx="2133714" cy="11864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387D208-3B9C-CE2B-4409-9285443D9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525033" y="1854435"/>
            <a:ext cx="1853440" cy="68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85742"/>
      </p:ext>
    </p:extLst>
  </p:cSld>
  <p:clrMapOvr>
    <a:masterClrMapping/>
  </p:clrMapOvr>
  <p:transition spd="slow" advClick="0" advTm="5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AA8CF-F3F7-4D16-89B1-3C3F1ED00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7699723-8914-9F20-E811-A635A98CB057}"/>
              </a:ext>
            </a:extLst>
          </p:cNvPr>
          <p:cNvGrpSpPr/>
          <p:nvPr/>
        </p:nvGrpSpPr>
        <p:grpSpPr>
          <a:xfrm>
            <a:off x="6260466" y="2844424"/>
            <a:ext cx="5409202" cy="1422670"/>
            <a:chOff x="6608809" y="2641267"/>
            <a:chExt cx="5409202" cy="14226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0875F5-9857-4AC9-BF04-AE951D1E5A4F}"/>
                </a:ext>
              </a:extLst>
            </p:cNvPr>
            <p:cNvSpPr txBox="1"/>
            <p:nvPr/>
          </p:nvSpPr>
          <p:spPr>
            <a:xfrm>
              <a:off x="8118157" y="2678942"/>
              <a:ext cx="389985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283A5B"/>
                  </a:solidFill>
                  <a:latin typeface="Franklin Gothic Medium" panose="020B0603020102020204" pitchFamily="34" charset="0"/>
                </a:rPr>
                <a:t>Enabling high-quality clinical trials and health research</a:t>
              </a:r>
              <a:endParaRPr lang="en-CA" sz="2800">
                <a:solidFill>
                  <a:srgbClr val="283A5B"/>
                </a:solidFill>
                <a:latin typeface="Franklin Gothic Medium" panose="020B0603020102020204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CB493FD-D2C2-E879-BC4E-2B462C26E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608809" y="2641267"/>
              <a:ext cx="1275679" cy="127567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76A84C-857A-31E8-30D1-FC8A59D5D684}"/>
              </a:ext>
            </a:extLst>
          </p:cNvPr>
          <p:cNvGrpSpPr/>
          <p:nvPr/>
        </p:nvGrpSpPr>
        <p:grpSpPr>
          <a:xfrm>
            <a:off x="6240762" y="925286"/>
            <a:ext cx="5428906" cy="1187825"/>
            <a:chOff x="6589105" y="1092252"/>
            <a:chExt cx="5428906" cy="1187825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32C9D16-15F6-D5AC-4001-9C1885291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589105" y="1092252"/>
              <a:ext cx="1080814" cy="118782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AD0160-4109-FA8B-0DBC-55A99365CA1B}"/>
                </a:ext>
              </a:extLst>
            </p:cNvPr>
            <p:cNvSpPr txBox="1"/>
            <p:nvPr/>
          </p:nvSpPr>
          <p:spPr>
            <a:xfrm>
              <a:off x="8045183" y="1259087"/>
              <a:ext cx="397282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283A5B"/>
                  </a:solidFill>
                  <a:latin typeface="Franklin Gothic Medium" panose="020B0603020102020204" pitchFamily="34" charset="0"/>
                </a:rPr>
                <a:t>Attracting industry research and investment </a:t>
              </a:r>
              <a:endParaRPr lang="en-CA" sz="2800">
                <a:solidFill>
                  <a:srgbClr val="283A5B"/>
                </a:solidFill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2E00A8-622A-56FF-D435-EDA04D1BA23C}"/>
              </a:ext>
            </a:extLst>
          </p:cNvPr>
          <p:cNvGrpSpPr/>
          <p:nvPr/>
        </p:nvGrpSpPr>
        <p:grpSpPr>
          <a:xfrm>
            <a:off x="6190128" y="4605647"/>
            <a:ext cx="5479540" cy="1439201"/>
            <a:chOff x="6538471" y="4240008"/>
            <a:chExt cx="5479540" cy="1439201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EA30392-BD2A-863A-CA92-12A699BC4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538471" y="4294215"/>
              <a:ext cx="1384994" cy="138499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D6FAC0-F70E-468A-0A73-74B99DD3CAE9}"/>
                </a:ext>
              </a:extLst>
            </p:cNvPr>
            <p:cNvSpPr txBox="1"/>
            <p:nvPr/>
          </p:nvSpPr>
          <p:spPr>
            <a:xfrm>
              <a:off x="8118157" y="4240008"/>
              <a:ext cx="389985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283A5B"/>
                  </a:solidFill>
                  <a:latin typeface="Franklin Gothic Medium" panose="020B0603020102020204" pitchFamily="34" charset="0"/>
                </a:rPr>
                <a:t>Providing c</a:t>
              </a:r>
              <a:r>
                <a:rPr lang="en-CA" sz="2800" err="1">
                  <a:solidFill>
                    <a:srgbClr val="283A5B"/>
                  </a:solidFill>
                  <a:latin typeface="Franklin Gothic Medium" panose="020B0603020102020204" pitchFamily="34" charset="0"/>
                </a:rPr>
                <a:t>entralized</a:t>
              </a:r>
              <a:r>
                <a:rPr lang="en-CA" sz="2800">
                  <a:solidFill>
                    <a:srgbClr val="283A5B"/>
                  </a:solidFill>
                  <a:latin typeface="Franklin Gothic Medium" panose="020B0603020102020204" pitchFamily="34" charset="0"/>
                </a:rPr>
                <a:t> access for industry and researchers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AC79042-F8E8-728E-883E-15F1E7CEF1F4}"/>
              </a:ext>
            </a:extLst>
          </p:cNvPr>
          <p:cNvSpPr/>
          <p:nvPr/>
        </p:nvSpPr>
        <p:spPr>
          <a:xfrm>
            <a:off x="0" y="0"/>
            <a:ext cx="5791200" cy="6858000"/>
          </a:xfrm>
          <a:prstGeom prst="rect">
            <a:avLst/>
          </a:prstGeom>
          <a:solidFill>
            <a:srgbClr val="283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527A3-20CC-42C3-96B5-ABBF1E945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16" y="2669931"/>
            <a:ext cx="4775568" cy="1143000"/>
          </a:xfrm>
        </p:spPr>
        <p:txBody>
          <a:bodyPr>
            <a:normAutofit/>
          </a:bodyPr>
          <a:lstStyle/>
          <a:p>
            <a:r>
              <a:rPr lang="en-CA" sz="5400" b="1">
                <a:solidFill>
                  <a:schemeClr val="bg1"/>
                </a:solidFill>
                <a:latin typeface="Franklin Gothic Demi"/>
              </a:rPr>
              <a:t>WHAT </a:t>
            </a:r>
            <a:r>
              <a:rPr lang="en-CA" sz="5400" b="1">
                <a:solidFill>
                  <a:srgbClr val="96BF54"/>
                </a:solidFill>
                <a:latin typeface="Franklin Gothic Demi"/>
              </a:rPr>
              <a:t>WE</a:t>
            </a:r>
            <a:r>
              <a:rPr lang="en-CA" sz="5400" b="1">
                <a:solidFill>
                  <a:schemeClr val="bg1"/>
                </a:solidFill>
                <a:latin typeface="Franklin Gothic Demi"/>
              </a:rPr>
              <a:t> DO</a:t>
            </a:r>
          </a:p>
        </p:txBody>
      </p:sp>
    </p:spTree>
    <p:extLst>
      <p:ext uri="{BB962C8B-B14F-4D97-AF65-F5344CB8AC3E}">
        <p14:creationId xmlns:p14="http://schemas.microsoft.com/office/powerpoint/2010/main" val="4838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26F56-F7C3-243B-AA82-7B0CD4489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7E10CF9-3FF2-22D3-8569-872DFA35B750}"/>
              </a:ext>
            </a:extLst>
          </p:cNvPr>
          <p:cNvSpPr/>
          <p:nvPr/>
        </p:nvSpPr>
        <p:spPr>
          <a:xfrm>
            <a:off x="-1" y="0"/>
            <a:ext cx="12188825" cy="2110154"/>
          </a:xfrm>
          <a:prstGeom prst="rect">
            <a:avLst/>
          </a:prstGeom>
          <a:solidFill>
            <a:srgbClr val="283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Picture 12" descr="A close-up of a hallway&#10;&#10;AI-generated content may be incorrect.">
            <a:extLst>
              <a:ext uri="{FF2B5EF4-FFF2-40B4-BE49-F238E27FC236}">
                <a16:creationId xmlns:a16="http://schemas.microsoft.com/office/drawing/2014/main" id="{60842881-6259-5749-AA4B-EB1D40789B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6" cy="685450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55320ED-E495-152E-FBDF-4E9F2F032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226" y="299556"/>
            <a:ext cx="5734370" cy="1251483"/>
          </a:xfrm>
        </p:spPr>
        <p:txBody>
          <a:bodyPr>
            <a:normAutofit/>
          </a:bodyPr>
          <a:lstStyle/>
          <a:p>
            <a:r>
              <a:rPr lang="en-CA" sz="5400" b="1" dirty="0">
                <a:solidFill>
                  <a:schemeClr val="bg1"/>
                </a:solidFill>
                <a:latin typeface="Franklin Gothic Demi"/>
              </a:rPr>
              <a:t>WHY </a:t>
            </a:r>
            <a:r>
              <a:rPr lang="en-CA" sz="5400" b="1" dirty="0">
                <a:solidFill>
                  <a:srgbClr val="96BF54"/>
                </a:solidFill>
                <a:latin typeface="Franklin Gothic Demi"/>
              </a:rPr>
              <a:t>ALBERTA</a:t>
            </a:r>
            <a:r>
              <a:rPr lang="en-CA" sz="5400" b="1" dirty="0">
                <a:solidFill>
                  <a:schemeClr val="bg1"/>
                </a:solidFill>
                <a:latin typeface="Franklin Gothic Demi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5058C7-245D-2431-75E5-588BF2695194}"/>
              </a:ext>
            </a:extLst>
          </p:cNvPr>
          <p:cNvGrpSpPr/>
          <p:nvPr/>
        </p:nvGrpSpPr>
        <p:grpSpPr>
          <a:xfrm>
            <a:off x="2542224" y="1246909"/>
            <a:ext cx="7066577" cy="5468728"/>
            <a:chOff x="2224786" y="1246909"/>
            <a:chExt cx="7066577" cy="546872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4276CCB-06C4-AF44-FAD8-CCDDB9841DDA}"/>
                </a:ext>
              </a:extLst>
            </p:cNvPr>
            <p:cNvSpPr/>
            <p:nvPr/>
          </p:nvSpPr>
          <p:spPr>
            <a:xfrm>
              <a:off x="4127869" y="1855169"/>
              <a:ext cx="3101477" cy="3101477"/>
            </a:xfrm>
            <a:prstGeom prst="ellipse">
              <a:avLst/>
            </a:prstGeom>
            <a:solidFill>
              <a:schemeClr val="bg1"/>
            </a:solidFill>
            <a:ln w="28575">
              <a:noFill/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19289D-4EB0-EA4E-4C66-9A39C74EEB2F}"/>
                </a:ext>
              </a:extLst>
            </p:cNvPr>
            <p:cNvSpPr txBox="1"/>
            <p:nvPr/>
          </p:nvSpPr>
          <p:spPr>
            <a:xfrm>
              <a:off x="4362270" y="2374224"/>
              <a:ext cx="2627838" cy="181588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283A5B"/>
                  </a:solidFill>
                  <a:latin typeface="Franklin Gothic Demi"/>
                </a:rPr>
                <a:t>Highly integrated clinical trial ecosystem </a:t>
              </a:r>
              <a:endParaRPr lang="en-CA" sz="2800" b="1" dirty="0">
                <a:solidFill>
                  <a:srgbClr val="283A5B"/>
                </a:solidFill>
                <a:latin typeface="Franklin Gothic Demi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C7FB430-ACAC-F045-D833-E8F24826F8F4}"/>
                </a:ext>
              </a:extLst>
            </p:cNvPr>
            <p:cNvSpPr/>
            <p:nvPr/>
          </p:nvSpPr>
          <p:spPr>
            <a:xfrm>
              <a:off x="4602492" y="4611124"/>
              <a:ext cx="2104513" cy="2104513"/>
            </a:xfrm>
            <a:prstGeom prst="ellipse">
              <a:avLst/>
            </a:prstGeom>
            <a:solidFill>
              <a:srgbClr val="96BF54"/>
            </a:solidFill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9994D7-21CD-87CA-2B95-ADE1240AF137}"/>
                </a:ext>
              </a:extLst>
            </p:cNvPr>
            <p:cNvSpPr txBox="1"/>
            <p:nvPr/>
          </p:nvSpPr>
          <p:spPr>
            <a:xfrm>
              <a:off x="4718622" y="5408828"/>
              <a:ext cx="1919969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400" dirty="0">
                  <a:solidFill>
                    <a:srgbClr val="FFFFFF"/>
                  </a:solidFill>
                  <a:latin typeface="Franklin Gothic Medium" panose="020B0603020102020204" pitchFamily="34" charset="0"/>
                  <a:ea typeface="Calibri"/>
                  <a:cs typeface="Calibri"/>
                </a:rPr>
                <a:t>Government</a:t>
              </a:r>
              <a:endParaRPr lang="en-US" sz="2400" dirty="0">
                <a:solidFill>
                  <a:srgbClr val="FFFFFF"/>
                </a:solidFill>
                <a:latin typeface="Franklin Gothic Medium" panose="020B0603020102020204" pitchFamily="34" charset="0"/>
              </a:endParaRPr>
            </a:p>
          </p:txBody>
        </p:sp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B5BF045B-416C-AD0E-FC93-A12F767A1AC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74516126"/>
                </p:ext>
              </p:extLst>
            </p:nvPr>
          </p:nvGraphicFramePr>
          <p:xfrm>
            <a:off x="2426215" y="1246909"/>
            <a:ext cx="6177809" cy="41185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F92FC2-B7D8-ABB0-183B-BD7C16F0420C}"/>
                </a:ext>
              </a:extLst>
            </p:cNvPr>
            <p:cNvSpPr/>
            <p:nvPr/>
          </p:nvSpPr>
          <p:spPr>
            <a:xfrm>
              <a:off x="2224786" y="1708440"/>
              <a:ext cx="2104513" cy="2104513"/>
            </a:xfrm>
            <a:prstGeom prst="ellipse">
              <a:avLst/>
            </a:prstGeom>
            <a:solidFill>
              <a:srgbClr val="5E86BB"/>
            </a:solidFill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BD5947F-B27E-AEB8-A268-144B76ABCC78}"/>
                </a:ext>
              </a:extLst>
            </p:cNvPr>
            <p:cNvSpPr txBox="1"/>
            <p:nvPr/>
          </p:nvSpPr>
          <p:spPr>
            <a:xfrm>
              <a:off x="2360414" y="2081836"/>
              <a:ext cx="1833257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  <a:latin typeface="Franklin Gothic Medium" panose="020B0603020102020204" pitchFamily="34" charset="0"/>
                  <a:ea typeface="Calibri"/>
                  <a:cs typeface="Calibri"/>
                </a:rPr>
                <a:t>Post-Secondary Institutions</a:t>
              </a:r>
              <a:endParaRPr lang="en-US" sz="2400" dirty="0">
                <a:solidFill>
                  <a:srgbClr val="FFFFFF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254A1C2-80C2-E46A-6E6D-C573F22A9F35}"/>
                </a:ext>
              </a:extLst>
            </p:cNvPr>
            <p:cNvSpPr/>
            <p:nvPr/>
          </p:nvSpPr>
          <p:spPr>
            <a:xfrm>
              <a:off x="7023079" y="1708440"/>
              <a:ext cx="2104513" cy="2104513"/>
            </a:xfrm>
            <a:prstGeom prst="ellipse">
              <a:avLst/>
            </a:prstGeom>
            <a:solidFill>
              <a:srgbClr val="283A5B"/>
            </a:solidFill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6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FD37AE4-BCD6-E9FC-39B4-CBAE0F8885F0}"/>
                </a:ext>
              </a:extLst>
            </p:cNvPr>
            <p:cNvSpPr txBox="1"/>
            <p:nvPr/>
          </p:nvSpPr>
          <p:spPr>
            <a:xfrm>
              <a:off x="6985280" y="1959697"/>
              <a:ext cx="2306083" cy="156966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  <a:latin typeface="Franklin Gothic Medium" panose="020B0603020102020204" pitchFamily="34" charset="0"/>
                  <a:ea typeface="Calibri"/>
                  <a:cs typeface="Calibri"/>
                </a:rPr>
                <a:t>Healthcare Delivery </a:t>
              </a:r>
              <a:br>
                <a:rPr lang="en-US" sz="2400" dirty="0">
                  <a:solidFill>
                    <a:srgbClr val="FFFFFF"/>
                  </a:solidFill>
                  <a:latin typeface="Franklin Gothic Medium" panose="020B0603020102020204" pitchFamily="34" charset="0"/>
                  <a:ea typeface="Calibri"/>
                  <a:cs typeface="Calibri"/>
                </a:rPr>
              </a:br>
              <a:r>
                <a:rPr lang="en-US" sz="2400" dirty="0">
                  <a:solidFill>
                    <a:srgbClr val="FFFFFF"/>
                  </a:solidFill>
                  <a:latin typeface="Franklin Gothic Medium" panose="020B0603020102020204" pitchFamily="34" charset="0"/>
                  <a:ea typeface="Calibri"/>
                  <a:cs typeface="Calibri"/>
                </a:rPr>
                <a:t>Service Providers</a:t>
              </a:r>
              <a:endParaRPr lang="en-US" sz="2400" dirty="0">
                <a:solidFill>
                  <a:srgbClr val="FFFFFF"/>
                </a:solidFill>
                <a:latin typeface="Franklin Gothic Medium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5646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E03DE-6B9E-7B87-4C29-80060392B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hallway&#10;&#10;AI-generated content may be incorrect.">
            <a:extLst>
              <a:ext uri="{FF2B5EF4-FFF2-40B4-BE49-F238E27FC236}">
                <a16:creationId xmlns:a16="http://schemas.microsoft.com/office/drawing/2014/main" id="{698717BC-B5D5-4CEB-FC3A-0A4FC66100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72679"/>
            <a:ext cx="12188826" cy="6681826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07A2AF2-A8DD-49A2-85B9-5F8632FB9A0D}"/>
              </a:ext>
            </a:extLst>
          </p:cNvPr>
          <p:cNvGrpSpPr/>
          <p:nvPr/>
        </p:nvGrpSpPr>
        <p:grpSpPr>
          <a:xfrm>
            <a:off x="8001080" y="3023048"/>
            <a:ext cx="3775003" cy="3067605"/>
            <a:chOff x="8113374" y="3023048"/>
            <a:chExt cx="3775003" cy="306760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B18F3B3-91D0-0E92-D30B-D4B6A3F478C1}"/>
                </a:ext>
              </a:extLst>
            </p:cNvPr>
            <p:cNvGrpSpPr/>
            <p:nvPr/>
          </p:nvGrpSpPr>
          <p:grpSpPr>
            <a:xfrm>
              <a:off x="8113374" y="3023048"/>
              <a:ext cx="3775003" cy="3067605"/>
              <a:chOff x="1099446" y="3231593"/>
              <a:chExt cx="3775003" cy="3067605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E339DB-4F1E-3D20-07CC-20F92B0989A4}"/>
                  </a:ext>
                </a:extLst>
              </p:cNvPr>
              <p:cNvSpPr txBox="1"/>
              <p:nvPr/>
            </p:nvSpPr>
            <p:spPr>
              <a:xfrm>
                <a:off x="1099446" y="4544872"/>
                <a:ext cx="3775003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sz="3600">
                    <a:solidFill>
                      <a:srgbClr val="283A5B"/>
                    </a:solidFill>
                    <a:latin typeface="Franklin Gothic Medium" panose="020B0603020102020204" pitchFamily="34" charset="0"/>
                  </a:rPr>
                  <a:t>Multiple Phase </a:t>
                </a:r>
                <a:br>
                  <a:rPr lang="en-CA" sz="3600">
                    <a:solidFill>
                      <a:srgbClr val="283A5B"/>
                    </a:solidFill>
                    <a:latin typeface="Franklin Gothic Medium" panose="020B0603020102020204" pitchFamily="34" charset="0"/>
                  </a:rPr>
                </a:br>
                <a:r>
                  <a:rPr lang="en-CA" sz="3600">
                    <a:solidFill>
                      <a:srgbClr val="283A5B"/>
                    </a:solidFill>
                    <a:latin typeface="Franklin Gothic Medium" panose="020B0603020102020204" pitchFamily="34" charset="0"/>
                  </a:rPr>
                  <a:t>1-4 Clinical Trial Units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A6CE941-619C-8A62-F75F-3A8E39652827}"/>
                  </a:ext>
                </a:extLst>
              </p:cNvPr>
              <p:cNvSpPr/>
              <p:nvPr/>
            </p:nvSpPr>
            <p:spPr>
              <a:xfrm>
                <a:off x="2371607" y="3231593"/>
                <a:ext cx="1230683" cy="1230683"/>
              </a:xfrm>
              <a:prstGeom prst="ellipse">
                <a:avLst/>
              </a:prstGeom>
              <a:solidFill>
                <a:srgbClr val="96BF5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69529C1D-F76B-F6D4-7C59-A60C37BB1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369769" y="3025970"/>
              <a:ext cx="1284889" cy="125329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2B8D896-A49D-C0A2-060B-D5E6EB91F7D6}"/>
              </a:ext>
            </a:extLst>
          </p:cNvPr>
          <p:cNvGrpSpPr/>
          <p:nvPr/>
        </p:nvGrpSpPr>
        <p:grpSpPr>
          <a:xfrm>
            <a:off x="4317065" y="2803066"/>
            <a:ext cx="3222256" cy="3863169"/>
            <a:chOff x="4317065" y="2803066"/>
            <a:chExt cx="3222256" cy="386316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9E1D9B0-1810-2D9B-BB6D-1814E288A941}"/>
                </a:ext>
              </a:extLst>
            </p:cNvPr>
            <p:cNvGrpSpPr/>
            <p:nvPr/>
          </p:nvGrpSpPr>
          <p:grpSpPr>
            <a:xfrm>
              <a:off x="4317065" y="3023048"/>
              <a:ext cx="3222256" cy="3643187"/>
              <a:chOff x="1242648" y="3231593"/>
              <a:chExt cx="3222256" cy="3643187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86F978E-E512-0B3D-BF51-6F063098E2E1}"/>
                  </a:ext>
                </a:extLst>
              </p:cNvPr>
              <p:cNvSpPr txBox="1"/>
              <p:nvPr/>
            </p:nvSpPr>
            <p:spPr>
              <a:xfrm>
                <a:off x="1242648" y="4566456"/>
                <a:ext cx="3222256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sz="3600">
                    <a:solidFill>
                      <a:srgbClr val="283A5B"/>
                    </a:solidFill>
                    <a:latin typeface="Franklin Gothic Medium" panose="020B0603020102020204" pitchFamily="34" charset="0"/>
                  </a:rPr>
                  <a:t>4.9 Million</a:t>
                </a:r>
              </a:p>
              <a:p>
                <a:pPr algn="ctr"/>
                <a:r>
                  <a:rPr lang="en-CA" sz="3600">
                    <a:solidFill>
                      <a:srgbClr val="283A5B"/>
                    </a:solidFill>
                    <a:latin typeface="Franklin Gothic Medium" panose="020B0603020102020204" pitchFamily="34" charset="0"/>
                  </a:rPr>
                  <a:t>Diverse Individuals</a:t>
                </a:r>
              </a:p>
              <a:p>
                <a:pPr algn="ctr"/>
                <a:endParaRPr lang="en-CA" sz="3600">
                  <a:solidFill>
                    <a:srgbClr val="283A5B"/>
                  </a:solidFill>
                  <a:latin typeface="Franklin Gothic Medium" panose="020B06030201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6FA1A82-002F-CC32-A1BB-7F629EBC076B}"/>
                  </a:ext>
                </a:extLst>
              </p:cNvPr>
              <p:cNvSpPr/>
              <p:nvPr/>
            </p:nvSpPr>
            <p:spPr>
              <a:xfrm>
                <a:off x="2245479" y="3231593"/>
                <a:ext cx="1230683" cy="1230683"/>
              </a:xfrm>
              <a:prstGeom prst="ellipse">
                <a:avLst/>
              </a:prstGeom>
              <a:solidFill>
                <a:srgbClr val="96BF5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5B43ECAA-BB91-F09A-8804-C4CEF3B95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597938" y="2803066"/>
              <a:ext cx="1284889" cy="128835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1517E91-FB68-45FB-1DF7-134FFA7356B0}"/>
              </a:ext>
            </a:extLst>
          </p:cNvPr>
          <p:cNvGrpSpPr/>
          <p:nvPr/>
        </p:nvGrpSpPr>
        <p:grpSpPr>
          <a:xfrm>
            <a:off x="633051" y="2918868"/>
            <a:ext cx="3222256" cy="3747367"/>
            <a:chOff x="633051" y="2918868"/>
            <a:chExt cx="3222256" cy="374736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3010A3-8DC0-949F-CC6B-B975504D1088}"/>
                </a:ext>
              </a:extLst>
            </p:cNvPr>
            <p:cNvSpPr txBox="1"/>
            <p:nvPr/>
          </p:nvSpPr>
          <p:spPr>
            <a:xfrm>
              <a:off x="633051" y="4357911"/>
              <a:ext cx="3222256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3600">
                  <a:solidFill>
                    <a:srgbClr val="283A5B"/>
                  </a:solidFill>
                  <a:latin typeface="Franklin Gothic Medium" panose="020B0603020102020204" pitchFamily="34" charset="0"/>
                </a:rPr>
                <a:t>2,000+</a:t>
              </a:r>
            </a:p>
            <a:p>
              <a:pPr algn="ctr"/>
              <a:r>
                <a:rPr lang="en-CA" sz="3600">
                  <a:solidFill>
                    <a:srgbClr val="283A5B"/>
                  </a:solidFill>
                  <a:latin typeface="Franklin Gothic Medium" panose="020B0603020102020204" pitchFamily="34" charset="0"/>
                </a:rPr>
                <a:t>Active </a:t>
              </a:r>
              <a:br>
                <a:rPr lang="en-CA" sz="3600">
                  <a:solidFill>
                    <a:srgbClr val="283A5B"/>
                  </a:solidFill>
                  <a:latin typeface="Franklin Gothic Medium" panose="020B0603020102020204" pitchFamily="34" charset="0"/>
                </a:rPr>
              </a:br>
              <a:r>
                <a:rPr lang="en-CA" sz="3600">
                  <a:solidFill>
                    <a:srgbClr val="283A5B"/>
                  </a:solidFill>
                  <a:latin typeface="Franklin Gothic Medium" panose="020B0603020102020204" pitchFamily="34" charset="0"/>
                </a:rPr>
                <a:t>Clinical Trials</a:t>
              </a:r>
            </a:p>
            <a:p>
              <a:pPr algn="ctr"/>
              <a:endParaRPr lang="en-CA" sz="3600">
                <a:solidFill>
                  <a:srgbClr val="283A5B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4FFA7B7-BA6B-B713-4A19-09C1D5158860}"/>
                </a:ext>
              </a:extLst>
            </p:cNvPr>
            <p:cNvSpPr/>
            <p:nvPr/>
          </p:nvSpPr>
          <p:spPr>
            <a:xfrm>
              <a:off x="1762010" y="3023048"/>
              <a:ext cx="1230683" cy="1230683"/>
            </a:xfrm>
            <a:prstGeom prst="ellipse">
              <a:avLst/>
            </a:prstGeom>
            <a:solidFill>
              <a:srgbClr val="96B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3DFF96-695B-B8EB-5CDD-8467F9F3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2116383" y="2918868"/>
              <a:ext cx="1091141" cy="1048518"/>
            </a:xfrm>
            <a:prstGeom prst="rect">
              <a:avLst/>
            </a:prstGeom>
          </p:spPr>
        </p:pic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49FB2B61-122A-326C-5F6B-B436C0D6E95A}"/>
              </a:ext>
            </a:extLst>
          </p:cNvPr>
          <p:cNvSpPr/>
          <p:nvPr/>
        </p:nvSpPr>
        <p:spPr>
          <a:xfrm>
            <a:off x="-1" y="0"/>
            <a:ext cx="12188825" cy="2110154"/>
          </a:xfrm>
          <a:prstGeom prst="rect">
            <a:avLst/>
          </a:prstGeom>
          <a:solidFill>
            <a:srgbClr val="283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810E3840-0D68-2BE5-0078-ED19FE7CB16C}"/>
              </a:ext>
            </a:extLst>
          </p:cNvPr>
          <p:cNvSpPr txBox="1">
            <a:spLocks/>
          </p:cNvSpPr>
          <p:nvPr/>
        </p:nvSpPr>
        <p:spPr>
          <a:xfrm>
            <a:off x="2800761" y="483577"/>
            <a:ext cx="6587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6000" b="1" dirty="0">
                <a:solidFill>
                  <a:schemeClr val="bg1"/>
                </a:solidFill>
                <a:latin typeface="Franklin Gothic Demi"/>
              </a:rPr>
              <a:t>WHY </a:t>
            </a:r>
            <a:r>
              <a:rPr lang="en-CA" sz="6000" b="1" dirty="0">
                <a:solidFill>
                  <a:srgbClr val="96BF54"/>
                </a:solidFill>
                <a:latin typeface="Franklin Gothic Demi"/>
              </a:rPr>
              <a:t>ALBERTA</a:t>
            </a:r>
            <a:r>
              <a:rPr lang="en-CA" sz="6000" b="1" dirty="0">
                <a:solidFill>
                  <a:schemeClr val="bg1"/>
                </a:solidFill>
                <a:latin typeface="Franklin Gothic Dem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3549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6A746-17F0-0B0F-D20B-0A2E936B5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hallway&#10;&#10;AI-generated content may be incorrect.">
            <a:extLst>
              <a:ext uri="{FF2B5EF4-FFF2-40B4-BE49-F238E27FC236}">
                <a16:creationId xmlns:a16="http://schemas.microsoft.com/office/drawing/2014/main" id="{528CFC0E-4576-3011-B1C8-F71FD74D3C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72679"/>
            <a:ext cx="12188826" cy="6681826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0106036-5367-8568-9A2B-107BBF8EF20D}"/>
              </a:ext>
            </a:extLst>
          </p:cNvPr>
          <p:cNvGrpSpPr/>
          <p:nvPr/>
        </p:nvGrpSpPr>
        <p:grpSpPr>
          <a:xfrm>
            <a:off x="8001080" y="2708234"/>
            <a:ext cx="3775003" cy="2828422"/>
            <a:chOff x="8113374" y="2708234"/>
            <a:chExt cx="3775003" cy="282842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8B12E6D-39BE-336E-1F48-5B64A32DFB53}"/>
                </a:ext>
              </a:extLst>
            </p:cNvPr>
            <p:cNvGrpSpPr/>
            <p:nvPr/>
          </p:nvGrpSpPr>
          <p:grpSpPr>
            <a:xfrm>
              <a:off x="8113374" y="3023048"/>
              <a:ext cx="3775003" cy="2513608"/>
              <a:chOff x="1099446" y="3231593"/>
              <a:chExt cx="3775003" cy="251360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52AFA36-39A5-F8F5-80EE-5D2485B600A1}"/>
                  </a:ext>
                </a:extLst>
              </p:cNvPr>
              <p:cNvSpPr txBox="1"/>
              <p:nvPr/>
            </p:nvSpPr>
            <p:spPr>
              <a:xfrm>
                <a:off x="1099446" y="4544872"/>
                <a:ext cx="3775003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sz="3600">
                    <a:solidFill>
                      <a:srgbClr val="283A5B"/>
                    </a:solidFill>
                    <a:latin typeface="Franklin Gothic Medium" panose="020B0603020102020204" pitchFamily="34" charset="0"/>
                  </a:rPr>
                  <a:t>Diverse Public &amp;</a:t>
                </a:r>
                <a:br>
                  <a:rPr lang="en-CA" sz="3600">
                    <a:solidFill>
                      <a:srgbClr val="283A5B"/>
                    </a:solidFill>
                    <a:latin typeface="Franklin Gothic Medium" panose="020B0603020102020204" pitchFamily="34" charset="0"/>
                  </a:rPr>
                </a:br>
                <a:r>
                  <a:rPr lang="en-CA" sz="3600">
                    <a:solidFill>
                      <a:srgbClr val="283A5B"/>
                    </a:solidFill>
                    <a:latin typeface="Franklin Gothic Medium" panose="020B0603020102020204" pitchFamily="34" charset="0"/>
                  </a:rPr>
                  <a:t>Private Sites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1019853-62C5-561D-19C4-19FC31282ACD}"/>
                  </a:ext>
                </a:extLst>
              </p:cNvPr>
              <p:cNvSpPr/>
              <p:nvPr/>
            </p:nvSpPr>
            <p:spPr>
              <a:xfrm>
                <a:off x="2371607" y="3231593"/>
                <a:ext cx="1230683" cy="1230683"/>
              </a:xfrm>
              <a:prstGeom prst="ellipse">
                <a:avLst/>
              </a:prstGeom>
              <a:solidFill>
                <a:srgbClr val="96BF5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FAB871AC-BE01-F8D3-6E3C-AB96A9D93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446782" y="2708234"/>
              <a:ext cx="1092327" cy="138530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CC4E85-2C90-EE36-065D-DFA34734DB4C}"/>
              </a:ext>
            </a:extLst>
          </p:cNvPr>
          <p:cNvGrpSpPr/>
          <p:nvPr/>
        </p:nvGrpSpPr>
        <p:grpSpPr>
          <a:xfrm>
            <a:off x="4317065" y="2805184"/>
            <a:ext cx="3222256" cy="3861051"/>
            <a:chOff x="4317065" y="2805184"/>
            <a:chExt cx="3222256" cy="386105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F568150-FD07-A8C3-2431-64825A9A8DAB}"/>
                </a:ext>
              </a:extLst>
            </p:cNvPr>
            <p:cNvGrpSpPr/>
            <p:nvPr/>
          </p:nvGrpSpPr>
          <p:grpSpPr>
            <a:xfrm>
              <a:off x="4317065" y="3023048"/>
              <a:ext cx="3222256" cy="3643187"/>
              <a:chOff x="1242648" y="3231593"/>
              <a:chExt cx="3222256" cy="3643187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139811E-61F5-1D66-4A47-8E5534CF796F}"/>
                  </a:ext>
                </a:extLst>
              </p:cNvPr>
              <p:cNvSpPr txBox="1"/>
              <p:nvPr/>
            </p:nvSpPr>
            <p:spPr>
              <a:xfrm>
                <a:off x="1242648" y="4566456"/>
                <a:ext cx="3222256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sz="3600">
                    <a:solidFill>
                      <a:srgbClr val="283A5B"/>
                    </a:solidFill>
                    <a:latin typeface="Franklin Gothic Medium" panose="020B0603020102020204" pitchFamily="34" charset="0"/>
                  </a:rPr>
                  <a:t>Real-world Evidence Resources &amp; Capabilities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21A1859-E51F-5F96-5C03-2737CA54EB84}"/>
                  </a:ext>
                </a:extLst>
              </p:cNvPr>
              <p:cNvSpPr/>
              <p:nvPr/>
            </p:nvSpPr>
            <p:spPr>
              <a:xfrm>
                <a:off x="2371607" y="3231593"/>
                <a:ext cx="1230683" cy="1230683"/>
              </a:xfrm>
              <a:prstGeom prst="ellipse">
                <a:avLst/>
              </a:prstGeom>
              <a:solidFill>
                <a:srgbClr val="96BF5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5745B1F0-9420-5A86-5512-EBBC2D6B4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84016" y="2805184"/>
              <a:ext cx="1288353" cy="128835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A90FD73-3AA8-CC3F-80D4-5718C57F2567}"/>
              </a:ext>
            </a:extLst>
          </p:cNvPr>
          <p:cNvGrpSpPr/>
          <p:nvPr/>
        </p:nvGrpSpPr>
        <p:grpSpPr>
          <a:xfrm>
            <a:off x="633051" y="2805184"/>
            <a:ext cx="3222256" cy="2753056"/>
            <a:chOff x="633051" y="2805184"/>
            <a:chExt cx="3222256" cy="275305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E8E5D5-3898-B8EA-298B-9F0239370985}"/>
                </a:ext>
              </a:extLst>
            </p:cNvPr>
            <p:cNvSpPr txBox="1"/>
            <p:nvPr/>
          </p:nvSpPr>
          <p:spPr>
            <a:xfrm>
              <a:off x="633051" y="4357911"/>
              <a:ext cx="322225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3600">
                  <a:solidFill>
                    <a:srgbClr val="283A5B"/>
                  </a:solidFill>
                  <a:latin typeface="Franklin Gothic Medium" panose="020B0603020102020204" pitchFamily="34" charset="0"/>
                </a:rPr>
                <a:t>World-class Research Hubs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9084798-D0DB-B9E9-74C9-C5FCE68719A9}"/>
                </a:ext>
              </a:extLst>
            </p:cNvPr>
            <p:cNvSpPr/>
            <p:nvPr/>
          </p:nvSpPr>
          <p:spPr>
            <a:xfrm>
              <a:off x="1651648" y="3023048"/>
              <a:ext cx="1230683" cy="1230683"/>
            </a:xfrm>
            <a:prstGeom prst="ellipse">
              <a:avLst/>
            </a:prstGeom>
            <a:solidFill>
              <a:srgbClr val="96B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D79E3D8-4363-9A2B-FBA2-424620A39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55557" y="2805184"/>
              <a:ext cx="979223" cy="1357478"/>
            </a:xfrm>
            <a:prstGeom prst="rect">
              <a:avLst/>
            </a:prstGeom>
          </p:spPr>
        </p:pic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F795F731-BC3B-9B33-79C4-D4A710B5BB93}"/>
              </a:ext>
            </a:extLst>
          </p:cNvPr>
          <p:cNvSpPr/>
          <p:nvPr/>
        </p:nvSpPr>
        <p:spPr>
          <a:xfrm>
            <a:off x="-1" y="0"/>
            <a:ext cx="12188825" cy="2110154"/>
          </a:xfrm>
          <a:prstGeom prst="rect">
            <a:avLst/>
          </a:prstGeom>
          <a:solidFill>
            <a:srgbClr val="283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75481D5E-653F-FF1F-BB6E-1F2679C31AF7}"/>
              </a:ext>
            </a:extLst>
          </p:cNvPr>
          <p:cNvSpPr txBox="1">
            <a:spLocks/>
          </p:cNvSpPr>
          <p:nvPr/>
        </p:nvSpPr>
        <p:spPr>
          <a:xfrm>
            <a:off x="1853313" y="483577"/>
            <a:ext cx="84821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6000" b="1" dirty="0">
                <a:solidFill>
                  <a:schemeClr val="bg1"/>
                </a:solidFill>
                <a:latin typeface="Franklin Gothic Demi"/>
              </a:rPr>
              <a:t>WHY </a:t>
            </a:r>
            <a:r>
              <a:rPr lang="en-CA" sz="6000" b="1" dirty="0">
                <a:solidFill>
                  <a:srgbClr val="96BF54"/>
                </a:solidFill>
                <a:latin typeface="Franklin Gothic Demi"/>
              </a:rPr>
              <a:t>ALBERTA</a:t>
            </a:r>
            <a:r>
              <a:rPr lang="en-CA" sz="6000" b="1" dirty="0">
                <a:solidFill>
                  <a:schemeClr val="bg1"/>
                </a:solidFill>
                <a:latin typeface="Franklin Gothic Dem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4532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1018C-250A-8830-0701-B9E86DAE4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network of blue dots and lines&#10;&#10;AI-generated content may be incorrect.">
            <a:extLst>
              <a:ext uri="{FF2B5EF4-FFF2-40B4-BE49-F238E27FC236}">
                <a16:creationId xmlns:a16="http://schemas.microsoft.com/office/drawing/2014/main" id="{7A2C8AD9-2416-CD70-8F6D-5856D74129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2204"/>
            <a:ext cx="12188825" cy="681228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EEBE3A41-55E0-C1E2-B0DC-FC72BB509373}"/>
              </a:ext>
            </a:extLst>
          </p:cNvPr>
          <p:cNvSpPr/>
          <p:nvPr/>
        </p:nvSpPr>
        <p:spPr>
          <a:xfrm>
            <a:off x="4972050" y="3662656"/>
            <a:ext cx="400050" cy="400050"/>
          </a:xfrm>
          <a:prstGeom prst="ellipse">
            <a:avLst/>
          </a:prstGeom>
          <a:solidFill>
            <a:srgbClr val="FFFFFF">
              <a:alpha val="82901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0100E11-5500-7B0E-C889-E05E9BA1AAE5}"/>
              </a:ext>
            </a:extLst>
          </p:cNvPr>
          <p:cNvSpPr/>
          <p:nvPr/>
        </p:nvSpPr>
        <p:spPr>
          <a:xfrm>
            <a:off x="8996363" y="3862681"/>
            <a:ext cx="400050" cy="400050"/>
          </a:xfrm>
          <a:prstGeom prst="ellipse">
            <a:avLst/>
          </a:prstGeom>
          <a:solidFill>
            <a:srgbClr val="FFFFFF">
              <a:alpha val="82901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82DED0-F2F5-045C-E576-F636908382BE}"/>
              </a:ext>
            </a:extLst>
          </p:cNvPr>
          <p:cNvSpPr/>
          <p:nvPr/>
        </p:nvSpPr>
        <p:spPr>
          <a:xfrm>
            <a:off x="997250" y="2780773"/>
            <a:ext cx="3300905" cy="2963917"/>
          </a:xfrm>
          <a:prstGeom prst="rect">
            <a:avLst/>
          </a:prstGeom>
          <a:solidFill>
            <a:srgbClr val="96BF54">
              <a:alpha val="94902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02EBA7-B565-04E8-404C-7F71E9AF6654}"/>
              </a:ext>
            </a:extLst>
          </p:cNvPr>
          <p:cNvSpPr txBox="1"/>
          <p:nvPr/>
        </p:nvSpPr>
        <p:spPr>
          <a:xfrm>
            <a:off x="1108382" y="3231677"/>
            <a:ext cx="313004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CA" sz="3200">
                <a:solidFill>
                  <a:schemeClr val="bg1"/>
                </a:solidFill>
                <a:latin typeface="Franklin Gothic Medium" panose="020B0603020102020204" pitchFamily="34" charset="0"/>
              </a:rPr>
              <a:t>Extensive population-level health system data assets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4D4F16-9E1C-6875-C55E-E88A334B71A9}"/>
              </a:ext>
            </a:extLst>
          </p:cNvPr>
          <p:cNvSpPr/>
          <p:nvPr/>
        </p:nvSpPr>
        <p:spPr>
          <a:xfrm>
            <a:off x="4445056" y="2780769"/>
            <a:ext cx="3300905" cy="2963917"/>
          </a:xfrm>
          <a:prstGeom prst="rect">
            <a:avLst/>
          </a:prstGeom>
          <a:solidFill>
            <a:srgbClr val="96BF54">
              <a:alpha val="94902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4F29F9-EBE2-6925-A2A4-57001E44206F}"/>
              </a:ext>
            </a:extLst>
          </p:cNvPr>
          <p:cNvSpPr txBox="1"/>
          <p:nvPr/>
        </p:nvSpPr>
        <p:spPr>
          <a:xfrm>
            <a:off x="4529392" y="3473241"/>
            <a:ext cx="3130042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CA" sz="3200">
                <a:solidFill>
                  <a:schemeClr val="bg1"/>
                </a:solidFill>
                <a:latin typeface="Franklin Gothic Medium"/>
              </a:rPr>
              <a:t>World-renowned research expertise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9F3C16-AA53-EAC0-2FD0-8A78FD3B7FC1}"/>
              </a:ext>
            </a:extLst>
          </p:cNvPr>
          <p:cNvSpPr/>
          <p:nvPr/>
        </p:nvSpPr>
        <p:spPr>
          <a:xfrm>
            <a:off x="7890671" y="2780769"/>
            <a:ext cx="3300905" cy="2963917"/>
          </a:xfrm>
          <a:prstGeom prst="rect">
            <a:avLst/>
          </a:prstGeom>
          <a:solidFill>
            <a:srgbClr val="96BF54">
              <a:alpha val="94902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CC7612-C0F6-7CD0-AAAF-16831BDE74CE}"/>
              </a:ext>
            </a:extLst>
          </p:cNvPr>
          <p:cNvSpPr txBox="1"/>
          <p:nvPr/>
        </p:nvSpPr>
        <p:spPr>
          <a:xfrm>
            <a:off x="7950401" y="3231677"/>
            <a:ext cx="313004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CA" sz="3200">
                <a:solidFill>
                  <a:schemeClr val="bg1"/>
                </a:solidFill>
                <a:latin typeface="Franklin Gothic Medium" panose="020B0603020102020204" pitchFamily="34" charset="0"/>
              </a:rPr>
              <a:t>Global leader </a:t>
            </a:r>
            <a:br>
              <a:rPr lang="en-CA" sz="3200">
                <a:solidFill>
                  <a:schemeClr val="bg1"/>
                </a:solidFill>
                <a:latin typeface="Franklin Gothic Medium" panose="020B0603020102020204" pitchFamily="34" charset="0"/>
              </a:rPr>
            </a:br>
            <a:r>
              <a:rPr lang="en-CA" sz="3200">
                <a:solidFill>
                  <a:schemeClr val="bg1"/>
                </a:solidFill>
                <a:latin typeface="Franklin Gothic Medium" panose="020B0603020102020204" pitchFamily="34" charset="0"/>
              </a:rPr>
              <a:t>in real-world evidence generation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174F66-FE66-A3EA-FA73-88B9BA94CB9C}"/>
              </a:ext>
            </a:extLst>
          </p:cNvPr>
          <p:cNvSpPr/>
          <p:nvPr/>
        </p:nvSpPr>
        <p:spPr>
          <a:xfrm>
            <a:off x="0" y="0"/>
            <a:ext cx="12188825" cy="2000992"/>
          </a:xfrm>
          <a:prstGeom prst="rect">
            <a:avLst/>
          </a:prstGeom>
          <a:solidFill>
            <a:srgbClr val="283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A6F099-49B7-060C-5787-BF0386EE965C}"/>
              </a:ext>
            </a:extLst>
          </p:cNvPr>
          <p:cNvSpPr txBox="1">
            <a:spLocks/>
          </p:cNvSpPr>
          <p:nvPr/>
        </p:nvSpPr>
        <p:spPr>
          <a:xfrm>
            <a:off x="2800761" y="483577"/>
            <a:ext cx="6587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6000" b="1" dirty="0">
                <a:solidFill>
                  <a:schemeClr val="bg1"/>
                </a:solidFill>
                <a:latin typeface="Franklin Gothic Demi"/>
              </a:rPr>
              <a:t>WHY </a:t>
            </a:r>
            <a:r>
              <a:rPr lang="en-CA" sz="6000" b="1" dirty="0">
                <a:solidFill>
                  <a:srgbClr val="96BF54"/>
                </a:solidFill>
                <a:latin typeface="Franklin Gothic Demi"/>
              </a:rPr>
              <a:t>ALBERTA</a:t>
            </a:r>
            <a:r>
              <a:rPr lang="en-CA" sz="6000" b="1" dirty="0">
                <a:solidFill>
                  <a:schemeClr val="bg1"/>
                </a:solidFill>
                <a:latin typeface="Franklin Gothic Dem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9374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Char"/>
      </p:transition>
    </mc:Choice>
    <mc:Fallback xmlns=""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459</Words>
  <Application>Microsoft Office PowerPoint</Application>
  <PresentationFormat>Custom</PresentationFormat>
  <Paragraphs>90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Avenir Black</vt:lpstr>
      <vt:lpstr>Calibri</vt:lpstr>
      <vt:lpstr>Franklin Gothic Demi</vt:lpstr>
      <vt:lpstr>Franklin Gothic Medium</vt:lpstr>
      <vt:lpstr>Office Theme</vt:lpstr>
      <vt:lpstr>ALBERTA: CANADA’S CLINICAL TRIAL DESTINATION</vt:lpstr>
      <vt:lpstr>PowerPoint Presentation</vt:lpstr>
      <vt:lpstr>WHO WE ARE</vt:lpstr>
      <vt:lpstr>WHO WE ARE</vt:lpstr>
      <vt:lpstr>WHAT WE DO</vt:lpstr>
      <vt:lpstr>WHY ALBERTA?</vt:lpstr>
      <vt:lpstr>PowerPoint Presentation</vt:lpstr>
      <vt:lpstr>PowerPoint Presentation</vt:lpstr>
      <vt:lpstr>PowerPoint Presentation</vt:lpstr>
      <vt:lpstr>PROVINCE-WIDE EMR: FOR HOSPITAL BASED CARE</vt:lpstr>
      <vt:lpstr>Engaged and Ready Patients</vt:lpstr>
      <vt:lpstr>PROVINCE-WIDE TRIAL CAPACITY</vt:lpstr>
      <vt:lpstr>ROBUST INNOVATION ECOSYSTEM</vt:lpstr>
      <vt:lpstr>RESEARCH EXCELLENCE</vt:lpstr>
      <vt:lpstr>PowerPoint Presentation</vt:lpstr>
      <vt:lpstr>PowerPoint Presentation</vt:lpstr>
      <vt:lpstr>PowerPoint Presentation</vt:lpstr>
      <vt:lpstr>PowerPoint Presentation</vt:lpstr>
      <vt:lpstr>ALBERTA CLINICAL TRIAL ACTIVITY</vt:lpstr>
      <vt:lpstr>DIVERSE TRIAL PORTFOLIOS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Alexandra Dixon</dc:creator>
  <cp:keywords/>
  <dc:description>generated using python-pptx</dc:description>
  <cp:lastModifiedBy>Ryan Mercer</cp:lastModifiedBy>
  <cp:revision>39</cp:revision>
  <dcterms:created xsi:type="dcterms:W3CDTF">2013-01-27T09:14:16Z</dcterms:created>
  <dcterms:modified xsi:type="dcterms:W3CDTF">2025-06-13T19:01:50Z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d64f39b-f017-4adb-af5a-748532f4ac7d_Enabled">
    <vt:lpwstr>true</vt:lpwstr>
  </property>
  <property fmtid="{D5CDD505-2E9C-101B-9397-08002B2CF9AE}" pid="3" name="MSIP_Label_2d64f39b-f017-4adb-af5a-748532f4ac7d_SetDate">
    <vt:lpwstr>2025-06-05T16:05:57Z</vt:lpwstr>
  </property>
  <property fmtid="{D5CDD505-2E9C-101B-9397-08002B2CF9AE}" pid="4" name="MSIP_Label_2d64f39b-f017-4adb-af5a-748532f4ac7d_Method">
    <vt:lpwstr>Standard</vt:lpwstr>
  </property>
  <property fmtid="{D5CDD505-2E9C-101B-9397-08002B2CF9AE}" pid="5" name="MSIP_Label_2d64f39b-f017-4adb-af5a-748532f4ac7d_Name">
    <vt:lpwstr>Protected A</vt:lpwstr>
  </property>
  <property fmtid="{D5CDD505-2E9C-101B-9397-08002B2CF9AE}" pid="6" name="MSIP_Label_2d64f39b-f017-4adb-af5a-748532f4ac7d_SiteId">
    <vt:lpwstr>e29d1f2f-2da8-4994-9482-c0d6336d91bc</vt:lpwstr>
  </property>
  <property fmtid="{D5CDD505-2E9C-101B-9397-08002B2CF9AE}" pid="7" name="MSIP_Label_2d64f39b-f017-4adb-af5a-748532f4ac7d_ActionId">
    <vt:lpwstr>de3896fd-d513-4e45-b2f0-36340dfd2523</vt:lpwstr>
  </property>
  <property fmtid="{D5CDD505-2E9C-101B-9397-08002B2CF9AE}" pid="8" name="MSIP_Label_2d64f39b-f017-4adb-af5a-748532f4ac7d_ContentBits">
    <vt:lpwstr>2</vt:lpwstr>
  </property>
  <property fmtid="{D5CDD505-2E9C-101B-9397-08002B2CF9AE}" pid="9" name="MSIP_Label_2d64f39b-f017-4adb-af5a-748532f4ac7d_Tag">
    <vt:lpwstr>10, 3, 0, 1</vt:lpwstr>
  </property>
  <property fmtid="{D5CDD505-2E9C-101B-9397-08002B2CF9AE}" pid="10" name="ClassificationContentMarkingFooterLocations">
    <vt:lpwstr>Office Theme:8</vt:lpwstr>
  </property>
  <property fmtid="{D5CDD505-2E9C-101B-9397-08002B2CF9AE}" pid="11" name="ClassificationContentMarkingFooterText">
    <vt:lpwstr>Classification: Protected A</vt:lpwstr>
  </property>
</Properties>
</file>