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61" r:id="rId2"/>
    <p:sldId id="268" r:id="rId3"/>
    <p:sldId id="27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4660"/>
  </p:normalViewPr>
  <p:slideViewPr>
    <p:cSldViewPr snapToGrid="0">
      <p:cViewPr varScale="1">
        <p:scale>
          <a:sx n="92" d="100"/>
          <a:sy n="92" d="100"/>
        </p:scale>
        <p:origin x="7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C8220-3322-450F-80BC-BFF4002A4192}" type="datetimeFigureOut">
              <a:rPr lang="en-CA" smtClean="0"/>
              <a:t>2023-05-30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5890B-8CF9-4816-8929-2E4E80AF4F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1264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6C696-1133-4291-996C-5E8845D599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46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00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-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4450EC4B-E75E-8E54-85FE-3F9837BECD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9839" y="1506164"/>
            <a:ext cx="4952223" cy="45180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40"/>
              </a:lnSpc>
              <a:spcBef>
                <a:spcPts val="160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office.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27868BF-7AAC-6BC7-DCF5-BCC66D7880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9839" y="853968"/>
            <a:ext cx="5305059" cy="440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C13F836-7316-F926-218E-C5EF09BDDBCD}"/>
              </a:ext>
            </a:extLst>
          </p:cNvPr>
          <p:cNvCxnSpPr>
            <a:cxnSpLocks/>
          </p:cNvCxnSpPr>
          <p:nvPr userDrawn="1"/>
        </p:nvCxnSpPr>
        <p:spPr>
          <a:xfrm>
            <a:off x="6691990" y="1294807"/>
            <a:ext cx="459365" cy="0"/>
          </a:xfrm>
          <a:prstGeom prst="line">
            <a:avLst/>
          </a:prstGeom>
          <a:ln w="57150">
            <a:solidFill>
              <a:srgbClr val="951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0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-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, microscope&#10;&#10;Description automatically generated">
            <a:extLst>
              <a:ext uri="{FF2B5EF4-FFF2-40B4-BE49-F238E27FC236}">
                <a16:creationId xmlns:a16="http://schemas.microsoft.com/office/drawing/2014/main" id="{83A509ED-6FEA-9411-5C51-34ABAF0A1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294" t="5482" r="-6706" b="7777"/>
          <a:stretch/>
        </p:blipFill>
        <p:spPr>
          <a:xfrm>
            <a:off x="-1" y="1"/>
            <a:ext cx="965553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80681D-563F-DFDB-87F5-CADF4FD11F6E}"/>
              </a:ext>
            </a:extLst>
          </p:cNvPr>
          <p:cNvSpPr/>
          <p:nvPr userDrawn="1"/>
        </p:nvSpPr>
        <p:spPr>
          <a:xfrm>
            <a:off x="4470400" y="0"/>
            <a:ext cx="7721600" cy="6858000"/>
          </a:xfrm>
          <a:prstGeom prst="rect">
            <a:avLst/>
          </a:prstGeom>
          <a:blipFill dpi="0" rotWithShape="0">
            <a:blip r:embed="rId3"/>
            <a:srcRect/>
            <a:stretch>
              <a:fillRect l="10088" t="-35397" r="-58334" b="-4620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9B77AF-ACF5-1011-5344-4E18ADC402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1113" y="2193405"/>
            <a:ext cx="3026377" cy="729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elit</a:t>
            </a:r>
            <a:r>
              <a:rPr lang="en-US" dirty="0"/>
              <a:t> sed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3B72F87-F1E4-D373-D518-D220D636EF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31113" y="3182547"/>
            <a:ext cx="3371667" cy="199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80"/>
              </a:lnSpc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96A70D-F1C1-F0AE-ACB6-E2998B0930B6}"/>
              </a:ext>
            </a:extLst>
          </p:cNvPr>
          <p:cNvCxnSpPr>
            <a:cxnSpLocks/>
          </p:cNvCxnSpPr>
          <p:nvPr userDrawn="1"/>
        </p:nvCxnSpPr>
        <p:spPr>
          <a:xfrm>
            <a:off x="7749915" y="2983044"/>
            <a:ext cx="50950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196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7F600C5-59AF-4298-3F77-897D3113F7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1408" y="1288794"/>
            <a:ext cx="4238092" cy="8687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20"/>
              </a:lnSpc>
              <a:spcBef>
                <a:spcPts val="160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2C0DE1-8BE4-E3DD-F607-6C063CFB6C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636597"/>
            <a:ext cx="7640824" cy="37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9948614-A3D8-CCE2-DCAB-37335F5B4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408" y="3155694"/>
            <a:ext cx="2345792" cy="8687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60"/>
              </a:lnSpc>
              <a:spcBef>
                <a:spcPts val="1600"/>
              </a:spcBef>
              <a:buNone/>
              <a:defRPr sz="105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5947F1A-F5E2-E9AC-3E35-06EC0D24E7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8708" y="3155694"/>
            <a:ext cx="2345792" cy="8687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60"/>
              </a:lnSpc>
              <a:spcBef>
                <a:spcPts val="1600"/>
              </a:spcBef>
              <a:buNone/>
              <a:defRPr sz="105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CEA28EC-3F3C-4B92-93BA-391C8C5B62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1408" y="5134838"/>
            <a:ext cx="2345792" cy="8687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60"/>
              </a:lnSpc>
              <a:spcBef>
                <a:spcPts val="1600"/>
              </a:spcBef>
              <a:buNone/>
              <a:defRPr sz="105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1856C1D-FA3C-F5C5-4761-1574D19BA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78708" y="5134838"/>
            <a:ext cx="2345792" cy="8687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60"/>
              </a:lnSpc>
              <a:spcBef>
                <a:spcPts val="1600"/>
              </a:spcBef>
              <a:buNone/>
              <a:defRPr sz="105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6A1468F-A206-63C9-1FCC-5A8E846F0D43}"/>
              </a:ext>
            </a:extLst>
          </p:cNvPr>
          <p:cNvCxnSpPr>
            <a:cxnSpLocks/>
          </p:cNvCxnSpPr>
          <p:nvPr userDrawn="1"/>
        </p:nvCxnSpPr>
        <p:spPr>
          <a:xfrm>
            <a:off x="776754" y="1106932"/>
            <a:ext cx="459365" cy="0"/>
          </a:xfrm>
          <a:prstGeom prst="line">
            <a:avLst/>
          </a:prstGeom>
          <a:ln w="57150">
            <a:solidFill>
              <a:srgbClr val="951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237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A28A2D-579A-497C-ACC2-54324DC75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C181-A877-422F-8CF3-CEC98350F9BA}" type="datetimeFigureOut">
              <a:rPr lang="en-CA" smtClean="0"/>
              <a:t>2023-05-30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A96BCB-0198-4DED-BF89-742E202CC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2B09C-2D00-4DA1-87A7-D323C883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112F-CED3-40C8-8CFB-9C5F39C94E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944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AEA094A-1E96-DFDD-A600-1A69E2A336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5327" y="1696139"/>
            <a:ext cx="4081346" cy="225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0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06E565-3DA8-40FB-043C-D4127C99270E}"/>
              </a:ext>
            </a:extLst>
          </p:cNvPr>
          <p:cNvCxnSpPr>
            <a:cxnSpLocks/>
          </p:cNvCxnSpPr>
          <p:nvPr userDrawn="1"/>
        </p:nvCxnSpPr>
        <p:spPr>
          <a:xfrm>
            <a:off x="763148" y="1141333"/>
            <a:ext cx="459365" cy="0"/>
          </a:xfrm>
          <a:prstGeom prst="line">
            <a:avLst/>
          </a:prstGeom>
          <a:ln w="57150">
            <a:solidFill>
              <a:srgbClr val="951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3A8558-FAF8-1BB5-1D8F-BFA15A0BE8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409" y="680779"/>
            <a:ext cx="3738562" cy="3257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ADE5C3C-E6EA-668B-DE11-98977233A9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1409" y="1492250"/>
            <a:ext cx="4156075" cy="4481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980"/>
              </a:lnSpc>
              <a:buFontTx/>
              <a:buNone/>
              <a:tabLst>
                <a:tab pos="3332163" algn="l"/>
              </a:tabLst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	1</a:t>
            </a:r>
          </a:p>
          <a:p>
            <a:pPr lvl="0"/>
            <a:endParaRPr lang="en-US" dirty="0"/>
          </a:p>
        </p:txBody>
      </p:sp>
      <p:pic>
        <p:nvPicPr>
          <p:cNvPr id="19" name="Picture 18" descr="A picture containing text, aircraft, vector graphics&#10;&#10;Description automatically generated">
            <a:extLst>
              <a:ext uri="{FF2B5EF4-FFF2-40B4-BE49-F238E27FC236}">
                <a16:creationId xmlns:a16="http://schemas.microsoft.com/office/drawing/2014/main" id="{4D62734E-2F3D-047C-AB2D-6D7E8177A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856" b="5476"/>
          <a:stretch/>
        </p:blipFill>
        <p:spPr>
          <a:xfrm>
            <a:off x="9331325" y="1754304"/>
            <a:ext cx="2860675" cy="5103696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28E3457-BE47-5516-70C2-334D48DCF6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6636" y="1492250"/>
            <a:ext cx="4195763" cy="4562475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>
                <a:tab pos="3413125" algn="l"/>
              </a:tabLst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	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413125" algn="l"/>
              </a:tabLst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C3AE4B-7BB6-B240-0D3B-8610077F63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1409" y="1533525"/>
            <a:ext cx="4113847" cy="491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		1</a:t>
            </a:r>
          </a:p>
          <a:p>
            <a:pPr lvl="0"/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2E0C57FB-8C96-7684-654D-C9A23C90C8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409" y="680779"/>
            <a:ext cx="3738562" cy="3257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D4436E4-1A71-B0DD-2BD2-45CD4831B714}"/>
              </a:ext>
            </a:extLst>
          </p:cNvPr>
          <p:cNvCxnSpPr>
            <a:cxnSpLocks/>
          </p:cNvCxnSpPr>
          <p:nvPr userDrawn="1"/>
        </p:nvCxnSpPr>
        <p:spPr>
          <a:xfrm>
            <a:off x="763148" y="1141333"/>
            <a:ext cx="459365" cy="0"/>
          </a:xfrm>
          <a:prstGeom prst="line">
            <a:avLst/>
          </a:prstGeom>
          <a:ln w="57150">
            <a:solidFill>
              <a:srgbClr val="951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64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ge - Option A">
    <p:bg>
      <p:bgPr>
        <a:solidFill>
          <a:srgbClr val="9514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2AAC65-5CF4-2240-C9FE-73B1D3AC0B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362" y="1224598"/>
            <a:ext cx="6066942" cy="48815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180"/>
              </a:lnSpc>
              <a:buNone/>
              <a:defRPr sz="6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2pPr>
            <a:lvl3pPr marL="914400" indent="0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3pPr>
            <a:lvl4pPr marL="1371600" indent="0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4pPr>
            <a:lvl5pPr marL="1828800" indent="0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5pPr>
          </a:lstStyle>
          <a:p>
            <a:r>
              <a:rPr lang="en-US" dirty="0"/>
              <a:t>Lorem ipsum dolor </a:t>
            </a:r>
            <a:r>
              <a:rPr lang="en-US" dirty="0" err="1"/>
              <a:t>sitame</a:t>
            </a:r>
            <a:r>
              <a:rPr lang="en-US" dirty="0"/>
              <a:t> dolore magna.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C60272-E8D4-CAE8-A7B8-8F50BDE43F27}"/>
              </a:ext>
            </a:extLst>
          </p:cNvPr>
          <p:cNvCxnSpPr>
            <a:cxnSpLocks/>
          </p:cNvCxnSpPr>
          <p:nvPr userDrawn="1"/>
        </p:nvCxnSpPr>
        <p:spPr>
          <a:xfrm>
            <a:off x="883920" y="3799840"/>
            <a:ext cx="741680" cy="0"/>
          </a:xfrm>
          <a:prstGeom prst="line">
            <a:avLst/>
          </a:prstGeom>
          <a:ln w="952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215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ge -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8C48A2-4CDB-7BDB-069A-84F684610E1E}"/>
              </a:ext>
            </a:extLst>
          </p:cNvPr>
          <p:cNvSpPr/>
          <p:nvPr userDrawn="1"/>
        </p:nvSpPr>
        <p:spPr>
          <a:xfrm>
            <a:off x="0" y="0"/>
            <a:ext cx="7995920" cy="6858000"/>
          </a:xfrm>
          <a:prstGeom prst="rect">
            <a:avLst/>
          </a:prstGeom>
          <a:solidFill>
            <a:srgbClr val="9514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91A0497-1E25-03CB-4A68-844DFABD02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362" y="1224598"/>
            <a:ext cx="5709134" cy="48815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180"/>
              </a:lnSpc>
              <a:buNone/>
              <a:defRPr sz="6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2pPr>
            <a:lvl3pPr marL="914400" indent="0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3pPr>
            <a:lvl4pPr marL="1371600" indent="0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4pPr>
            <a:lvl5pPr marL="1828800" indent="0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5" name="Picture 4" descr="A picture containing text, aircraft, vector graphics&#10;&#10;Description automatically generated">
            <a:extLst>
              <a:ext uri="{FF2B5EF4-FFF2-40B4-BE49-F238E27FC236}">
                <a16:creationId xmlns:a16="http://schemas.microsoft.com/office/drawing/2014/main" id="{B9F31A41-083A-6975-B1B7-F055C19DD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498" t="1146" r="20101" b="7323"/>
          <a:stretch/>
        </p:blipFill>
        <p:spPr>
          <a:xfrm>
            <a:off x="8564880" y="0"/>
            <a:ext cx="362712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D963F9-351A-4A6A-E7F0-7F86017CEE97}"/>
              </a:ext>
            </a:extLst>
          </p:cNvPr>
          <p:cNvCxnSpPr>
            <a:cxnSpLocks/>
          </p:cNvCxnSpPr>
          <p:nvPr userDrawn="1"/>
        </p:nvCxnSpPr>
        <p:spPr>
          <a:xfrm>
            <a:off x="883920" y="3004710"/>
            <a:ext cx="741680" cy="0"/>
          </a:xfrm>
          <a:prstGeom prst="line">
            <a:avLst/>
          </a:prstGeom>
          <a:ln w="952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84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-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B7D710CD-DE22-6209-5CD2-AAD9ED923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44" t="535" r="37287" b="52140"/>
          <a:stretch/>
        </p:blipFill>
        <p:spPr>
          <a:xfrm>
            <a:off x="9359153" y="4774563"/>
            <a:ext cx="2832846" cy="208343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57AABC-159B-B5DC-29A4-49151731AA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1408" y="1506165"/>
            <a:ext cx="6981844" cy="32683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20"/>
              </a:lnSpc>
              <a:spcBef>
                <a:spcPts val="160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endParaRPr lang="en-US" dirty="0"/>
          </a:p>
        </p:txBody>
      </p:sp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AF4C1EBF-0843-D80E-E3AA-839E9CDF9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8645" r="26565" b="-4896"/>
          <a:stretch/>
        </p:blipFill>
        <p:spPr>
          <a:xfrm>
            <a:off x="9359153" y="-1"/>
            <a:ext cx="2832847" cy="454343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2F4B4-4CF1-7359-CE8A-D241A0BF25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853968"/>
            <a:ext cx="7640824" cy="37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4E2E917-939C-4D12-C714-5DD77E5B9F6D}"/>
              </a:ext>
            </a:extLst>
          </p:cNvPr>
          <p:cNvCxnSpPr>
            <a:cxnSpLocks/>
          </p:cNvCxnSpPr>
          <p:nvPr userDrawn="1"/>
        </p:nvCxnSpPr>
        <p:spPr>
          <a:xfrm>
            <a:off x="763148" y="1297444"/>
            <a:ext cx="459365" cy="0"/>
          </a:xfrm>
          <a:prstGeom prst="line">
            <a:avLst/>
          </a:prstGeom>
          <a:ln w="57150">
            <a:solidFill>
              <a:srgbClr val="951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27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Page -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57AABC-159B-B5DC-29A4-49151731AA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1408" y="1506165"/>
            <a:ext cx="6981844" cy="32683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20"/>
              </a:lnSpc>
              <a:spcBef>
                <a:spcPts val="160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2F4B4-4CF1-7359-CE8A-D241A0BF25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853968"/>
            <a:ext cx="7640824" cy="37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4E2E917-939C-4D12-C714-5DD77E5B9F6D}"/>
              </a:ext>
            </a:extLst>
          </p:cNvPr>
          <p:cNvCxnSpPr>
            <a:cxnSpLocks/>
          </p:cNvCxnSpPr>
          <p:nvPr userDrawn="1"/>
        </p:nvCxnSpPr>
        <p:spPr>
          <a:xfrm>
            <a:off x="763148" y="1297444"/>
            <a:ext cx="459365" cy="0"/>
          </a:xfrm>
          <a:prstGeom prst="line">
            <a:avLst/>
          </a:prstGeom>
          <a:ln w="57150">
            <a:solidFill>
              <a:srgbClr val="951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2CAA5BE5-C698-E5F7-BD1A-A5F75E8490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69731" y="5293191"/>
            <a:ext cx="2522269" cy="13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8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-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8B14411-EDD6-2F00-9932-CF72EBB355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1408" y="1506164"/>
            <a:ext cx="3813016" cy="45180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20"/>
              </a:lnSpc>
              <a:spcBef>
                <a:spcPts val="160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.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C8AEDC0-7806-62A4-7C28-B4AA46E9C8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2344" y="1506164"/>
            <a:ext cx="3813016" cy="45180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20"/>
              </a:lnSpc>
              <a:spcBef>
                <a:spcPts val="160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.</a:t>
            </a:r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AA3A7590-4757-4853-4D64-D865919FD0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5795" r="47207" b="30731"/>
          <a:stretch/>
        </p:blipFill>
        <p:spPr>
          <a:xfrm>
            <a:off x="9445784" y="3025588"/>
            <a:ext cx="2746216" cy="3832412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EB9C61-DED1-56B1-519B-C52DC2B569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875" y="853968"/>
            <a:ext cx="7640824" cy="37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9E468BD-3883-76FC-9FEF-01C6FF6D0FD5}"/>
              </a:ext>
            </a:extLst>
          </p:cNvPr>
          <p:cNvCxnSpPr>
            <a:cxnSpLocks/>
          </p:cNvCxnSpPr>
          <p:nvPr userDrawn="1"/>
        </p:nvCxnSpPr>
        <p:spPr>
          <a:xfrm>
            <a:off x="763148" y="1297444"/>
            <a:ext cx="459365" cy="0"/>
          </a:xfrm>
          <a:prstGeom prst="line">
            <a:avLst/>
          </a:prstGeom>
          <a:ln w="57150">
            <a:solidFill>
              <a:srgbClr val="951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78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70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21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DEA3B-FE1D-3092-BB9F-1E4D442B8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360" y="2802079"/>
            <a:ext cx="4113847" cy="28085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b="1" dirty="0">
                <a:cs typeface="Roboto" panose="02000000000000000000" pitchFamily="2" charset="0"/>
              </a:rPr>
              <a:t>We are agents of hope</a:t>
            </a:r>
            <a:r>
              <a:rPr lang="en-US" sz="1800" dirty="0">
                <a:cs typeface="Roboto" panose="02000000000000000000" pitchFamily="2" charset="0"/>
              </a:rPr>
              <a:t>. Our </a:t>
            </a:r>
            <a:r>
              <a:rPr lang="en-US" sz="1800" b="1" dirty="0">
                <a:cs typeface="Roboto" panose="02000000000000000000" pitchFamily="2" charset="0"/>
              </a:rPr>
              <a:t>purpose</a:t>
            </a:r>
            <a:r>
              <a:rPr lang="en-US" sz="1800" dirty="0">
                <a:cs typeface="Roboto" panose="02000000000000000000" pitchFamily="2" charset="0"/>
              </a:rPr>
              <a:t> is to continuously seek, inspire and support bold solutions to seemingly insurmountable challenges and ignite new discoveries in health.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cs typeface="Roboto" panose="02000000000000000000" pitchFamily="2" charset="0"/>
              </a:rPr>
              <a:t>We will achieve this by being </a:t>
            </a:r>
            <a:r>
              <a:rPr lang="en-US" sz="1800" b="1" dirty="0">
                <a:cs typeface="Roboto" panose="02000000000000000000" pitchFamily="2" charset="0"/>
              </a:rPr>
              <a:t>a passionate catalyst and advocate</a:t>
            </a:r>
            <a:r>
              <a:rPr lang="en-US" sz="1800" dirty="0">
                <a:cs typeface="Roboto" panose="02000000000000000000" pitchFamily="2" charset="0"/>
              </a:rPr>
              <a:t>, bringing together the best people, ideas and resources to fearlessly drive world-changing innovation, solutions and transformation in health.</a:t>
            </a:r>
          </a:p>
          <a:p>
            <a:endParaRPr lang="en-CA" sz="1000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F9FF62-08D0-6355-3EE7-FED073112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5825" y="2259624"/>
            <a:ext cx="6195387" cy="3257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/>
              <a:t>Who We Are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121CD3-61AF-02B6-B3CC-0EDAC42DE11F}"/>
              </a:ext>
            </a:extLst>
          </p:cNvPr>
          <p:cNvGrpSpPr/>
          <p:nvPr/>
        </p:nvGrpSpPr>
        <p:grpSpPr>
          <a:xfrm>
            <a:off x="6096000" y="750274"/>
            <a:ext cx="5357451" cy="5357451"/>
            <a:chOff x="6096000" y="750274"/>
            <a:chExt cx="5357451" cy="535745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EDFB5F6-4986-DEFE-4EBE-E8FBB71F4A59}"/>
                </a:ext>
              </a:extLst>
            </p:cNvPr>
            <p:cNvSpPr/>
            <p:nvPr/>
          </p:nvSpPr>
          <p:spPr>
            <a:xfrm>
              <a:off x="6096000" y="750274"/>
              <a:ext cx="5357451" cy="53574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FB3C231-7D27-2CA6-7E7C-9FED42F535EE}"/>
                </a:ext>
              </a:extLst>
            </p:cNvPr>
            <p:cNvSpPr/>
            <p:nvPr/>
          </p:nvSpPr>
          <p:spPr>
            <a:xfrm>
              <a:off x="6264673" y="928243"/>
              <a:ext cx="5020103" cy="5020103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22000" t="-2000" r="-22000" b="-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133C5C17-59A0-8D49-5E56-C0F1644E9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56" b="46713"/>
          <a:stretch/>
        </p:blipFill>
        <p:spPr>
          <a:xfrm>
            <a:off x="9942903" y="4902200"/>
            <a:ext cx="2249098" cy="1955800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70CFC9B2-6F2A-12E1-27AA-3A3CB7EA14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5248295" y="4272653"/>
            <a:ext cx="2241931" cy="2200414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4B8C875D-FD67-B694-4642-51BE65014A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</a:blip>
          <a:srcRect t="40073" r="48252"/>
          <a:stretch/>
        </p:blipFill>
        <p:spPr>
          <a:xfrm>
            <a:off x="8957605" y="-1"/>
            <a:ext cx="3234396" cy="4109780"/>
          </a:xfrm>
          <a:prstGeom prst="rect">
            <a:avLst/>
          </a:prstGeom>
        </p:spPr>
      </p:pic>
      <p:pic>
        <p:nvPicPr>
          <p:cNvPr id="10" name="Picture 9" descr="A picture containing graphics, cartoon, creativity&#10;&#10;Description automatically generated">
            <a:extLst>
              <a:ext uri="{FF2B5EF4-FFF2-40B4-BE49-F238E27FC236}">
                <a16:creationId xmlns:a16="http://schemas.microsoft.com/office/drawing/2014/main" id="{85A79069-094B-0BD0-ADB4-96BE407E7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10" y="512729"/>
            <a:ext cx="3234396" cy="1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56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2762C-B301-7600-2EE6-99570C5C5E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2905" y="1645336"/>
            <a:ext cx="4952223" cy="4518025"/>
          </a:xfrm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/>
              <a:t>An equal and established partnership between: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/>
              <a:t>Public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/>
              <a:t>Private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/>
              <a:t>Philanthropic Community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/>
              <a:t>A single point of contact for responsiveness, accountability, and stewardship for investment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/>
              <a:t>The cumulative impact of investment by the leveraging of dollars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/>
              <a:t>Measured return on investment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/>
              <a:t>Connection to key opinion leaders to facilitate innovation in flagship areas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/>
              <a:t>The capacity to distribute funds provincially </a:t>
            </a:r>
          </a:p>
          <a:p>
            <a:endParaRPr lang="en-US" sz="1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0220FD-5157-CF02-2981-F447CF0622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0773" y="694639"/>
            <a:ext cx="5305059" cy="4408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University Hospital Foundation Strategic Partnerships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21EACA-EB5C-EBDE-C1BF-1F929B672079}"/>
              </a:ext>
            </a:extLst>
          </p:cNvPr>
          <p:cNvSpPr/>
          <p:nvPr/>
        </p:nvSpPr>
        <p:spPr>
          <a:xfrm>
            <a:off x="1224143" y="828568"/>
            <a:ext cx="4408019" cy="44080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C24E3A66-04FA-4CC0-8B85-0E28F44AF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-1" t="-1" r="834" b="2586"/>
          <a:stretch/>
        </p:blipFill>
        <p:spPr>
          <a:xfrm>
            <a:off x="4368830" y="3904349"/>
            <a:ext cx="2052226" cy="1978653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4E3FB3AF-4B2F-EDED-74F5-DC94AAFA89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30899" t="47160" r="1643" b="9080"/>
          <a:stretch/>
        </p:blipFill>
        <p:spPr>
          <a:xfrm>
            <a:off x="0" y="0"/>
            <a:ext cx="4216345" cy="3001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239A87-E611-9AFB-110B-1A1C7B616F8E}"/>
              </a:ext>
            </a:extLst>
          </p:cNvPr>
          <p:cNvSpPr txBox="1"/>
          <p:nvPr/>
        </p:nvSpPr>
        <p:spPr>
          <a:xfrm>
            <a:off x="2248277" y="2592063"/>
            <a:ext cx="2869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Uniquely Positioned to Collaborate</a:t>
            </a:r>
          </a:p>
        </p:txBody>
      </p:sp>
    </p:spTree>
    <p:extLst>
      <p:ext uri="{BB962C8B-B14F-4D97-AF65-F5344CB8AC3E}">
        <p14:creationId xmlns:p14="http://schemas.microsoft.com/office/powerpoint/2010/main" val="3264742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1C2EB72D-2546-4637-B59B-94AECEA640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9797" y="444509"/>
            <a:ext cx="11092543" cy="797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843"/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>
                <a:solidFill>
                  <a:srgbClr val="95146C"/>
                </a:solidFill>
              </a:rPr>
              <a:t>University </a:t>
            </a:r>
            <a:r>
              <a:rPr lang="en-US" sz="2500" b="1">
                <a:solidFill>
                  <a:srgbClr val="95146C"/>
                </a:solidFill>
              </a:rPr>
              <a:t>Hospital Foundation </a:t>
            </a:r>
            <a:r>
              <a:rPr lang="en-US" sz="2500" b="1" dirty="0">
                <a:solidFill>
                  <a:srgbClr val="95146C"/>
                </a:solidFill>
              </a:rPr>
              <a:t>Strategic Partnership Highlights </a:t>
            </a:r>
            <a:endParaRPr lang="en-CA" sz="2500" b="1" dirty="0">
              <a:solidFill>
                <a:srgbClr val="95146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B130A-D879-4322-AEC7-299B341178BB}"/>
              </a:ext>
            </a:extLst>
          </p:cNvPr>
          <p:cNvSpPr txBox="1"/>
          <p:nvPr/>
        </p:nvSpPr>
        <p:spPr>
          <a:xfrm>
            <a:off x="2434224" y="1419297"/>
            <a:ext cx="7423690" cy="833663"/>
          </a:xfrm>
          <a:prstGeom prst="rect">
            <a:avLst/>
          </a:prstGeom>
          <a:solidFill>
            <a:srgbClr val="95146C"/>
          </a:solidFill>
        </p:spPr>
        <p:txBody>
          <a:bodyPr wrap="square" lIns="108000" tIns="108000" rIns="108000" bIns="108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20M </a:t>
            </a:r>
            <a:b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</a:b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total global investment attracted to Alberta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42AD8A-17BD-4FA1-AC2A-9E08D682F8BD}"/>
              </a:ext>
            </a:extLst>
          </p:cNvPr>
          <p:cNvSpPr txBox="1"/>
          <p:nvPr/>
        </p:nvSpPr>
        <p:spPr>
          <a:xfrm>
            <a:off x="2531718" y="2916147"/>
            <a:ext cx="72287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14 total partnerships and 8 industry partners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A1FA29-D918-45B7-BA5C-ADC60A28481E}"/>
              </a:ext>
            </a:extLst>
          </p:cNvPr>
          <p:cNvGrpSpPr/>
          <p:nvPr/>
        </p:nvGrpSpPr>
        <p:grpSpPr>
          <a:xfrm>
            <a:off x="125543" y="3613940"/>
            <a:ext cx="11980869" cy="2314658"/>
            <a:chOff x="1398180" y="3212901"/>
            <a:chExt cx="9475547" cy="17471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70F6BA8-8A03-440D-8AB3-ADD1593AD8EF}"/>
                </a:ext>
              </a:extLst>
            </p:cNvPr>
            <p:cNvGrpSpPr/>
            <p:nvPr/>
          </p:nvGrpSpPr>
          <p:grpSpPr>
            <a:xfrm>
              <a:off x="1896451" y="3372834"/>
              <a:ext cx="8711313" cy="1417355"/>
              <a:chOff x="2042470" y="3594780"/>
              <a:chExt cx="8711313" cy="1417355"/>
            </a:xfrm>
          </p:grpSpPr>
          <p:pic>
            <p:nvPicPr>
              <p:cNvPr id="41" name="Picture 4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32E6C72-3408-4128-BE39-6AB44FE12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232" y="3702876"/>
                <a:ext cx="1129213" cy="496854"/>
              </a:xfrm>
              <a:prstGeom prst="rect">
                <a:avLst/>
              </a:prstGeom>
            </p:spPr>
          </p:pic>
          <p:pic>
            <p:nvPicPr>
              <p:cNvPr id="44" name="Picture 4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1FC51555-C95C-4011-804B-93970A241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7166" y="4519066"/>
                <a:ext cx="1346617" cy="493069"/>
              </a:xfrm>
              <a:prstGeom prst="rect">
                <a:avLst/>
              </a:prstGeom>
            </p:spPr>
          </p:pic>
          <p:pic>
            <p:nvPicPr>
              <p:cNvPr id="38" name="Picture 37" descr="Logo&#10;&#10;Description automatically generated">
                <a:extLst>
                  <a:ext uri="{FF2B5EF4-FFF2-40B4-BE49-F238E27FC236}">
                    <a16:creationId xmlns:a16="http://schemas.microsoft.com/office/drawing/2014/main" id="{6C400506-943D-475E-AAD1-BEC83D5B8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2470" y="3594780"/>
                <a:ext cx="1064377" cy="760651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B3C5A49-477F-45BB-B391-7DC5C2F44066}"/>
                </a:ext>
              </a:extLst>
            </p:cNvPr>
            <p:cNvGrpSpPr/>
            <p:nvPr/>
          </p:nvGrpSpPr>
          <p:grpSpPr>
            <a:xfrm>
              <a:off x="2960828" y="3480930"/>
              <a:ext cx="7445087" cy="1311711"/>
              <a:chOff x="3369657" y="3580765"/>
              <a:chExt cx="7445087" cy="1311711"/>
            </a:xfrm>
          </p:grpSpPr>
          <p:pic>
            <p:nvPicPr>
              <p:cNvPr id="43" name="Picture 4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2219E72-2FCD-4312-8D11-849D55610D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8785" y="4455203"/>
                <a:ext cx="1321732" cy="437273"/>
              </a:xfrm>
              <a:prstGeom prst="rect">
                <a:avLst/>
              </a:prstGeom>
            </p:spPr>
          </p:pic>
          <p:pic>
            <p:nvPicPr>
              <p:cNvPr id="8" name="Picture 7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1E18D4F4-683F-40A3-9FD5-DB52C6955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1827" y="3580765"/>
                <a:ext cx="942917" cy="490317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">
                <a:extLst>
                  <a:ext uri="{FF2B5EF4-FFF2-40B4-BE49-F238E27FC236}">
                    <a16:creationId xmlns:a16="http://schemas.microsoft.com/office/drawing/2014/main" id="{89C3B880-D6DC-451A-B109-B1357B3DC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8447" y="4455203"/>
                <a:ext cx="1092208" cy="380452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2505283B-F3F7-4083-9B6F-797C477F6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657" y="4537486"/>
                <a:ext cx="1704733" cy="279012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475C0D3-4709-4F32-B899-6BE2D98BA574}"/>
                </a:ext>
              </a:extLst>
            </p:cNvPr>
            <p:cNvGrpSpPr/>
            <p:nvPr/>
          </p:nvGrpSpPr>
          <p:grpSpPr>
            <a:xfrm>
              <a:off x="1398180" y="3212901"/>
              <a:ext cx="9475547" cy="1747146"/>
              <a:chOff x="997196" y="3212901"/>
              <a:chExt cx="10281158" cy="174714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38D3667-B206-4F4D-B328-82988B010524}"/>
                  </a:ext>
                </a:extLst>
              </p:cNvPr>
              <p:cNvGrpSpPr/>
              <p:nvPr/>
            </p:nvGrpSpPr>
            <p:grpSpPr>
              <a:xfrm>
                <a:off x="997196" y="3212901"/>
                <a:ext cx="10281158" cy="228932"/>
                <a:chOff x="1088408" y="3393904"/>
                <a:chExt cx="10281158" cy="228932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1C58C56-9E31-4D6C-91D0-287AF5ECFE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8408" y="3401766"/>
                  <a:ext cx="0" cy="221070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FBE5EB7-EFB8-44ED-9FF0-2394F07D77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40057" y="3393904"/>
                  <a:ext cx="10229509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81587A3-EB76-4DCD-8129-D77064C85B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23082" y="3393904"/>
                  <a:ext cx="0" cy="221070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FC61647-25EC-431A-8E1D-C8F6F47D9A6A}"/>
                  </a:ext>
                </a:extLst>
              </p:cNvPr>
              <p:cNvGrpSpPr/>
              <p:nvPr/>
            </p:nvGrpSpPr>
            <p:grpSpPr>
              <a:xfrm rot="10800000">
                <a:off x="997196" y="4731115"/>
                <a:ext cx="10234674" cy="228932"/>
                <a:chOff x="1088408" y="3393904"/>
                <a:chExt cx="10234674" cy="228932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26D8526-8C80-4B33-BEBC-C96CF151D9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8408" y="3401766"/>
                  <a:ext cx="0" cy="221070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F6BEA2CE-C89B-4F9E-8E7D-F8E85F368A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93573" y="3400128"/>
                  <a:ext cx="10229509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FBEA04D4-AD04-404A-8C5C-94A965A3BB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23082" y="3393904"/>
                  <a:ext cx="0" cy="221070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6A95DFE-0F20-4588-9C65-1F39F44D98E5}"/>
              </a:ext>
            </a:extLst>
          </p:cNvPr>
          <p:cNvCxnSpPr>
            <a:cxnSpLocks/>
          </p:cNvCxnSpPr>
          <p:nvPr/>
        </p:nvCxnSpPr>
        <p:spPr>
          <a:xfrm>
            <a:off x="6080602" y="2536403"/>
            <a:ext cx="0" cy="28863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ED50043-4EDE-E639-1C15-DC36107240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00" y="4096087"/>
            <a:ext cx="1981477" cy="428685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ABE2516-B31D-2F8E-CB4E-797DBCC6A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5" y="5166847"/>
            <a:ext cx="1019317" cy="581106"/>
          </a:xfrm>
          <a:prstGeom prst="rect">
            <a:avLst/>
          </a:prstGeom>
        </p:spPr>
      </p:pic>
      <p:pic>
        <p:nvPicPr>
          <p:cNvPr id="7" name="Picture 6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1A390B3D-3577-C305-39C0-6EEE21F357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7571" y="3898573"/>
            <a:ext cx="900981" cy="90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3195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152</Words>
  <Application>Microsoft Office PowerPoint</Application>
  <PresentationFormat>Widescreen</PresentationFormat>
  <Paragraphs>18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Bahnschrift SemiBold Condensed</vt:lpstr>
      <vt:lpstr>Calibri</vt:lpstr>
      <vt:lpstr>Courier New</vt:lpstr>
      <vt:lpstr>Roboto</vt:lpstr>
      <vt:lpstr>Roboto Medium</vt:lpstr>
      <vt:lpstr>1_Office Theme</vt:lpstr>
      <vt:lpstr>PowerPoint Presentation</vt:lpstr>
      <vt:lpstr>PowerPoint Presentation</vt:lpstr>
      <vt:lpstr>University Hospital Foundation Strategic Partnership Highlights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Ponich</dc:creator>
  <cp:lastModifiedBy>Amrit Kang</cp:lastModifiedBy>
  <cp:revision>6</cp:revision>
  <dcterms:created xsi:type="dcterms:W3CDTF">2023-05-26T15:51:38Z</dcterms:created>
  <dcterms:modified xsi:type="dcterms:W3CDTF">2023-05-30T16:27:02Z</dcterms:modified>
</cp:coreProperties>
</file>